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handoutMasterIdLst>
    <p:handoutMasterId r:id="rId21"/>
  </p:handoutMasterIdLst>
  <p:sldIdLst>
    <p:sldId id="564" r:id="rId2"/>
    <p:sldId id="584" r:id="rId3"/>
    <p:sldId id="570" r:id="rId4"/>
    <p:sldId id="565" r:id="rId5"/>
    <p:sldId id="553" r:id="rId6"/>
    <p:sldId id="585" r:id="rId7"/>
    <p:sldId id="593" r:id="rId8"/>
    <p:sldId id="550" r:id="rId9"/>
    <p:sldId id="586" r:id="rId10"/>
    <p:sldId id="588" r:id="rId11"/>
    <p:sldId id="551" r:id="rId12"/>
    <p:sldId id="587" r:id="rId13"/>
    <p:sldId id="591" r:id="rId14"/>
    <p:sldId id="596" r:id="rId15"/>
    <p:sldId id="595" r:id="rId16"/>
    <p:sldId id="597" r:id="rId17"/>
    <p:sldId id="590" r:id="rId18"/>
    <p:sldId id="543" r:id="rId19"/>
  </p:sldIdLst>
  <p:sldSz cx="9144000" cy="6858000" type="screen4x3"/>
  <p:notesSz cx="6670675" cy="9929813"/>
  <p:defaultTextStyle>
    <a:defPPr>
      <a:defRPr lang="it-IT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>
          <p15:clr>
            <a:srgbClr val="A4A3A4"/>
          </p15:clr>
        </p15:guide>
        <p15:guide id="2" pos="210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EFEE6"/>
    <a:srgbClr val="4BC1BE"/>
    <a:srgbClr val="FFB7FC"/>
    <a:srgbClr val="99FFCC"/>
    <a:srgbClr val="2D6EB2"/>
    <a:srgbClr val="0E287C"/>
    <a:srgbClr val="FFEBFE"/>
    <a:srgbClr val="86FAB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ile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Stile chi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0" autoAdjust="0"/>
    <p:restoredTop sz="93609" autoAdjust="0"/>
  </p:normalViewPr>
  <p:slideViewPr>
    <p:cSldViewPr>
      <p:cViewPr varScale="1">
        <p:scale>
          <a:sx n="88" d="100"/>
          <a:sy n="88" d="100"/>
        </p:scale>
        <p:origin x="1104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61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>
      <p:cViewPr varScale="1">
        <p:scale>
          <a:sx n="95" d="100"/>
          <a:sy n="95" d="100"/>
        </p:scale>
        <p:origin x="-2094" y="-108"/>
      </p:cViewPr>
      <p:guideLst>
        <p:guide orient="horz" pos="3128"/>
        <p:guide pos="210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4838" tIns="47419" rIns="94838" bIns="47419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779838" y="0"/>
            <a:ext cx="2889250" cy="496888"/>
          </a:xfrm>
          <a:prstGeom prst="rect">
            <a:avLst/>
          </a:prstGeom>
        </p:spPr>
        <p:txBody>
          <a:bodyPr vert="horz" lIns="94838" tIns="47419" rIns="94838" bIns="47419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8D79522-FC21-4ADE-B9C3-9F14A70570A5}" type="datetimeFigureOut">
              <a:rPr lang="it-IT"/>
              <a:pPr>
                <a:defRPr/>
              </a:pPr>
              <a:t>24/05/2022</a:t>
            </a:fld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9431338"/>
            <a:ext cx="2889250" cy="496887"/>
          </a:xfrm>
          <a:prstGeom prst="rect">
            <a:avLst/>
          </a:prstGeom>
        </p:spPr>
        <p:txBody>
          <a:bodyPr vert="horz" lIns="94838" tIns="47419" rIns="94838" bIns="47419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779838" y="9431338"/>
            <a:ext cx="2889250" cy="496887"/>
          </a:xfrm>
          <a:prstGeom prst="rect">
            <a:avLst/>
          </a:prstGeom>
        </p:spPr>
        <p:txBody>
          <a:bodyPr vert="horz" wrap="square" lIns="94838" tIns="47419" rIns="94838" bIns="4741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CAE68B34-3700-4851-93F2-C7614ACF6E65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4838" tIns="47419" rIns="94838" bIns="47419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779838" y="0"/>
            <a:ext cx="2889250" cy="496888"/>
          </a:xfrm>
          <a:prstGeom prst="rect">
            <a:avLst/>
          </a:prstGeom>
        </p:spPr>
        <p:txBody>
          <a:bodyPr vert="horz" lIns="94838" tIns="47419" rIns="94838" bIns="47419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4E22CA6-AD28-4B4A-8207-312AAB54DA0C}" type="datetimeFigureOut">
              <a:rPr lang="it-IT"/>
              <a:pPr>
                <a:defRPr/>
              </a:pPr>
              <a:t>24/05/2022</a:t>
            </a:fld>
            <a:endParaRPr lang="it-IT" dirty="0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855663" y="746125"/>
            <a:ext cx="4960937" cy="37226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838" tIns="47419" rIns="94838" bIns="47419" rtlCol="0" anchor="ctr"/>
          <a:lstStyle/>
          <a:p>
            <a:pPr lvl="0"/>
            <a:endParaRPr lang="it-IT" noProof="0" dirty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66750" y="4718050"/>
            <a:ext cx="5337175" cy="4467225"/>
          </a:xfrm>
          <a:prstGeom prst="rect">
            <a:avLst/>
          </a:prstGeom>
        </p:spPr>
        <p:txBody>
          <a:bodyPr vert="horz" lIns="94838" tIns="47419" rIns="94838" bIns="47419" rtlCol="0">
            <a:normAutofit/>
          </a:bodyPr>
          <a:lstStyle/>
          <a:p>
            <a:pPr lvl="0"/>
            <a:r>
              <a:rPr lang="it-IT" noProof="0"/>
              <a:t>Fare clic per modificare stili del testo dello schema</a:t>
            </a:r>
          </a:p>
          <a:p>
            <a:pPr lvl="1"/>
            <a:r>
              <a:rPr lang="it-IT" noProof="0"/>
              <a:t>Secondo livello</a:t>
            </a:r>
          </a:p>
          <a:p>
            <a:pPr lvl="2"/>
            <a:r>
              <a:rPr lang="it-IT" noProof="0"/>
              <a:t>Terzo livello</a:t>
            </a:r>
          </a:p>
          <a:p>
            <a:pPr lvl="3"/>
            <a:r>
              <a:rPr lang="it-IT" noProof="0"/>
              <a:t>Quarto livello</a:t>
            </a:r>
          </a:p>
          <a:p>
            <a:pPr lvl="4"/>
            <a:r>
              <a:rPr lang="it-IT" noProof="0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31338"/>
            <a:ext cx="2889250" cy="496887"/>
          </a:xfrm>
          <a:prstGeom prst="rect">
            <a:avLst/>
          </a:prstGeom>
        </p:spPr>
        <p:txBody>
          <a:bodyPr vert="horz" lIns="94838" tIns="47419" rIns="94838" bIns="47419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779838" y="9431338"/>
            <a:ext cx="2889250" cy="496887"/>
          </a:xfrm>
          <a:prstGeom prst="rect">
            <a:avLst/>
          </a:prstGeom>
        </p:spPr>
        <p:txBody>
          <a:bodyPr vert="horz" wrap="square" lIns="94838" tIns="47419" rIns="94838" bIns="4741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3B8C0459-7216-43B9-A44C-B6AEB14BCDE3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fld id="{08769E63-50D5-4A05-9BB3-7A9376187D82}" type="slidenum">
              <a:rPr lang="de-DE" altLang="it-IT" smtClean="0"/>
              <a:pPr/>
              <a:t>1</a:t>
            </a:fld>
            <a:endParaRPr lang="de-DE" altLang="it-IT" smtClean="0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839788" y="763588"/>
            <a:ext cx="4979987" cy="37353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98525" y="4725988"/>
            <a:ext cx="4859338" cy="44989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it-IT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fld id="{F3458485-BFC7-40CE-8188-ECAA1627CE9D}" type="slidenum">
              <a:rPr lang="de-DE" altLang="it-IT" smtClean="0"/>
              <a:pPr/>
              <a:t>13</a:t>
            </a:fld>
            <a:endParaRPr lang="de-DE" altLang="it-IT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839788" y="763588"/>
            <a:ext cx="4979987" cy="37353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98525" y="4725988"/>
            <a:ext cx="4859338" cy="44989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it-IT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fld id="{F3458485-BFC7-40CE-8188-ECAA1627CE9D}" type="slidenum">
              <a:rPr lang="de-DE" altLang="it-IT" smtClean="0"/>
              <a:pPr/>
              <a:t>14</a:t>
            </a:fld>
            <a:endParaRPr lang="de-DE" altLang="it-IT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839788" y="763588"/>
            <a:ext cx="4979987" cy="37353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98525" y="4725988"/>
            <a:ext cx="4859338" cy="44989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it-IT" smtClean="0"/>
          </a:p>
        </p:txBody>
      </p:sp>
    </p:spTree>
    <p:extLst>
      <p:ext uri="{BB962C8B-B14F-4D97-AF65-F5344CB8AC3E}">
        <p14:creationId xmlns:p14="http://schemas.microsoft.com/office/powerpoint/2010/main" val="321756241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fld id="{F3458485-BFC7-40CE-8188-ECAA1627CE9D}" type="slidenum">
              <a:rPr lang="de-DE" altLang="it-IT" smtClean="0"/>
              <a:pPr/>
              <a:t>15</a:t>
            </a:fld>
            <a:endParaRPr lang="de-DE" altLang="it-IT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839788" y="763588"/>
            <a:ext cx="4979987" cy="37353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98525" y="4725988"/>
            <a:ext cx="4859338" cy="44989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it-IT" smtClean="0"/>
          </a:p>
        </p:txBody>
      </p:sp>
    </p:spTree>
    <p:extLst>
      <p:ext uri="{BB962C8B-B14F-4D97-AF65-F5344CB8AC3E}">
        <p14:creationId xmlns:p14="http://schemas.microsoft.com/office/powerpoint/2010/main" val="5104471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fld id="{F3458485-BFC7-40CE-8188-ECAA1627CE9D}" type="slidenum">
              <a:rPr lang="de-DE" altLang="it-IT" smtClean="0"/>
              <a:pPr/>
              <a:t>16</a:t>
            </a:fld>
            <a:endParaRPr lang="de-DE" altLang="it-IT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839788" y="763588"/>
            <a:ext cx="4979987" cy="37353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98525" y="4725988"/>
            <a:ext cx="4859338" cy="44989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it-IT" smtClean="0"/>
          </a:p>
        </p:txBody>
      </p:sp>
    </p:spTree>
    <p:extLst>
      <p:ext uri="{BB962C8B-B14F-4D97-AF65-F5344CB8AC3E}">
        <p14:creationId xmlns:p14="http://schemas.microsoft.com/office/powerpoint/2010/main" val="21868968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fld id="{61B61E3F-13B7-44AA-9C8D-C23E8BC1E7FF}" type="slidenum">
              <a:rPr lang="de-DE" altLang="it-IT" smtClean="0"/>
              <a:pPr/>
              <a:t>17</a:t>
            </a:fld>
            <a:endParaRPr lang="de-DE" altLang="it-IT" smtClean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839788" y="763588"/>
            <a:ext cx="4979987" cy="37353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98525" y="4725988"/>
            <a:ext cx="4859338" cy="44989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it-IT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fld id="{4C120A15-E252-4AE6-A9BE-A093514743BE}" type="slidenum">
              <a:rPr lang="de-DE" altLang="it-IT" smtClean="0"/>
              <a:pPr/>
              <a:t>5</a:t>
            </a:fld>
            <a:endParaRPr lang="de-DE" altLang="it-IT" smtClean="0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839788" y="763588"/>
            <a:ext cx="4979987" cy="37353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98525" y="4725988"/>
            <a:ext cx="4859338" cy="44989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it-IT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fld id="{B878FDC8-4070-43A8-A541-1EE00D1171DC}" type="slidenum">
              <a:rPr lang="de-DE" altLang="it-IT" smtClean="0"/>
              <a:pPr/>
              <a:t>6</a:t>
            </a:fld>
            <a:endParaRPr lang="de-DE" altLang="it-IT" smtClean="0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839788" y="763588"/>
            <a:ext cx="4979987" cy="37353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98525" y="4725988"/>
            <a:ext cx="4859338" cy="44989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it-IT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fld id="{A96DC32C-4366-4CA4-854A-8966788EE0EC}" type="slidenum">
              <a:rPr lang="de-DE" altLang="it-IT" smtClean="0"/>
              <a:pPr/>
              <a:t>7</a:t>
            </a:fld>
            <a:endParaRPr lang="de-DE" altLang="it-IT" smtClean="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839788" y="763588"/>
            <a:ext cx="4979987" cy="37353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98525" y="4725988"/>
            <a:ext cx="4859338" cy="44989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it-IT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fld id="{D558F71C-2DFB-4B82-9FDD-DF1D02193062}" type="slidenum">
              <a:rPr lang="de-DE" altLang="it-IT" smtClean="0"/>
              <a:pPr/>
              <a:t>8</a:t>
            </a:fld>
            <a:endParaRPr lang="de-DE" altLang="it-IT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839788" y="763588"/>
            <a:ext cx="4979987" cy="37353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98525" y="4725988"/>
            <a:ext cx="4859338" cy="44989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it-IT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fld id="{D012583C-27AB-4EE2-AAF8-7188C714B7FD}" type="slidenum">
              <a:rPr lang="de-DE" altLang="it-IT" smtClean="0"/>
              <a:pPr/>
              <a:t>9</a:t>
            </a:fld>
            <a:endParaRPr lang="de-DE" altLang="it-IT" smtClean="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839788" y="763588"/>
            <a:ext cx="4979987" cy="37353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98525" y="4725988"/>
            <a:ext cx="4859338" cy="44989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it-IT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fld id="{2715DB6A-CD86-4B8A-AF95-A459F6B19D8C}" type="slidenum">
              <a:rPr lang="de-DE" altLang="it-IT" smtClean="0"/>
              <a:pPr/>
              <a:t>10</a:t>
            </a:fld>
            <a:endParaRPr lang="de-DE" altLang="it-IT" smtClean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839788" y="763588"/>
            <a:ext cx="4979987" cy="37353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98525" y="4725988"/>
            <a:ext cx="4859338" cy="44989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it-IT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fld id="{330B337A-0C3E-4C73-B111-C36DE4683C8E}" type="slidenum">
              <a:rPr lang="de-DE" altLang="it-IT" smtClean="0"/>
              <a:pPr/>
              <a:t>11</a:t>
            </a:fld>
            <a:endParaRPr lang="de-DE" altLang="it-IT" smtClean="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839788" y="763588"/>
            <a:ext cx="4979987" cy="37353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98525" y="4725988"/>
            <a:ext cx="4859338" cy="44989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it-IT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fld id="{F0824F80-6F4D-4784-8ECB-3D0B3D0C9E47}" type="slidenum">
              <a:rPr lang="de-DE" altLang="it-IT" smtClean="0"/>
              <a:pPr/>
              <a:t>12</a:t>
            </a:fld>
            <a:endParaRPr lang="de-DE" altLang="it-IT" smtClean="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839788" y="763588"/>
            <a:ext cx="4979987" cy="37353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98525" y="4725988"/>
            <a:ext cx="4859338" cy="44989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it-IT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egnaposto titolo 1"/>
          <p:cNvSpPr>
            <a:spLocks noGrp="1"/>
          </p:cNvSpPr>
          <p:nvPr>
            <p:ph type="ctrTitle"/>
          </p:nvPr>
        </p:nvSpPr>
        <p:spPr>
          <a:xfrm>
            <a:off x="685800" y="1649413"/>
            <a:ext cx="7772400" cy="1470025"/>
          </a:xfrm>
        </p:spPr>
        <p:txBody>
          <a:bodyPr/>
          <a:lstStyle>
            <a:lvl1pPr>
              <a:defRPr smtClean="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27651" name="Segnaposto testo 2"/>
          <p:cNvSpPr>
            <a:spLocks noGrp="1"/>
          </p:cNvSpPr>
          <p:nvPr>
            <p:ph type="subTitle" idx="1"/>
          </p:nvPr>
        </p:nvSpPr>
        <p:spPr>
          <a:xfrm>
            <a:off x="1371600" y="3405188"/>
            <a:ext cx="6400800" cy="1752600"/>
          </a:xfrm>
        </p:spPr>
        <p:txBody>
          <a:bodyPr/>
          <a:lstStyle>
            <a:lvl1pPr marL="0" indent="0" algn="ctr">
              <a:buFont typeface="Arial" charset="0"/>
              <a:buNone/>
              <a:defRPr smtClean="0"/>
            </a:lvl1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608F9AC7-EEFA-458F-8741-6038C47F72E9}" type="datetime1">
              <a:rPr lang="it-IT"/>
              <a:pPr>
                <a:defRPr/>
              </a:pPr>
              <a:t>24/05/2022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5858D3-8767-4C5E-9355-B66B8F743790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7968990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it-IT" noProof="0" dirty="0"/>
              <a:t>Fare clic sull'icona per inserire un'immagine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5F1C21-2EA3-4493-82BA-17251EDEED50}" type="datetime1">
              <a:rPr lang="it-IT"/>
              <a:pPr>
                <a:defRPr/>
              </a:pPr>
              <a:t>24/05/2022</a:t>
            </a:fld>
            <a:endParaRPr lang="it-IT" dirty="0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4AD2C1-105A-4BBE-A183-D24E444EF442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1717054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C280E4-155E-43E9-B66A-E9B7F8E9BBC1}" type="datetime1">
              <a:rPr lang="it-IT"/>
              <a:pPr>
                <a:defRPr/>
              </a:pPr>
              <a:t>24/05/2022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23955F-28E7-415B-AF1A-B5F2FF528ACE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1798133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4F00A9-74C7-4CCF-951B-934080FDD157}" type="datetime1">
              <a:rPr lang="it-IT"/>
              <a:pPr>
                <a:defRPr/>
              </a:pPr>
              <a:t>24/05/2022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7B287E-EF85-4733-9BF9-D64FD7792560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1500975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olo, test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sz="half" idx="1"/>
          </p:nvPr>
        </p:nvSpPr>
        <p:spPr>
          <a:xfrm>
            <a:off x="457200" y="1628775"/>
            <a:ext cx="4038600" cy="4321175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28775"/>
            <a:ext cx="4038600" cy="4321175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23C1F9-5109-45DF-BAC0-2A9F81FCC507}" type="datetime1">
              <a:rPr lang="it-IT"/>
              <a:pPr>
                <a:defRPr/>
              </a:pPr>
              <a:t>24/05/2022</a:t>
            </a:fld>
            <a:endParaRPr lang="it-IT" dirty="0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7D83D5-955B-4D4E-A276-A5425663C8CF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9884859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DC4123-F25C-4CF3-83DC-B5A03A9D7EE2}" type="datetime1">
              <a:rPr lang="it-IT"/>
              <a:pPr>
                <a:defRPr/>
              </a:pPr>
              <a:t>24/05/2022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4438D4-A12C-402C-9443-5294AEAF5528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4353708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4D6895-DD03-48C8-90BB-69D9705F4463}" type="datetime1">
              <a:rPr lang="it-IT"/>
              <a:pPr>
                <a:defRPr/>
              </a:pPr>
              <a:t>24/05/2022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9D1F8F-55DB-452C-88F7-48A305C67F9E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406953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C8FB21-86ED-4C2A-97F4-128F36F1110E}" type="datetime1">
              <a:rPr lang="it-IT"/>
              <a:pPr>
                <a:defRPr/>
              </a:pPr>
              <a:t>24/05/2022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D2CA5B-F943-4475-9899-A881D363EC07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2322641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94B68E-7EBE-4571-BF02-DD2AA1B09983}" type="datetime1">
              <a:rPr lang="it-IT"/>
              <a:pPr>
                <a:defRPr/>
              </a:pPr>
              <a:t>24/05/2022</a:t>
            </a:fld>
            <a:endParaRPr lang="it-IT" dirty="0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A2F030-4EC0-4A3D-87D2-FB78BBF90A6A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2905986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999EDA-D5FB-41C9-8D9D-D0D2A1C00B86}" type="datetime1">
              <a:rPr lang="it-IT"/>
              <a:pPr>
                <a:defRPr/>
              </a:pPr>
              <a:t>24/05/2022</a:t>
            </a:fld>
            <a:endParaRPr lang="it-IT" dirty="0"/>
          </a:p>
        </p:txBody>
      </p:sp>
      <p:sp>
        <p:nvSpPr>
          <p:cNvPr id="8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078E51-3C74-4987-AC30-83420DC2FA35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8321330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B58EAE-D9CF-4849-9F09-B74C9E22906E}" type="datetime1">
              <a:rPr lang="it-IT"/>
              <a:pPr>
                <a:defRPr/>
              </a:pPr>
              <a:t>24/05/2022</a:t>
            </a:fld>
            <a:endParaRPr lang="it-IT" dirty="0"/>
          </a:p>
        </p:txBody>
      </p:sp>
      <p:sp>
        <p:nvSpPr>
          <p:cNvPr id="4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5B64DB-7DD9-4BBE-956C-28CBFFAB4EA2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281108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B06969-6D60-4440-9783-CAB203039AD5}" type="datetime1">
              <a:rPr lang="it-IT"/>
              <a:pPr>
                <a:defRPr/>
              </a:pPr>
              <a:t>24/05/2022</a:t>
            </a:fld>
            <a:endParaRPr lang="it-IT" dirty="0"/>
          </a:p>
        </p:txBody>
      </p:sp>
      <p:sp>
        <p:nvSpPr>
          <p:cNvPr id="3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114FBE-6D30-482F-84D1-4C00277407ED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5973995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64C5D5-7DFD-4C24-B48B-9DD4FC37A85C}" type="datetime1">
              <a:rPr lang="it-IT"/>
              <a:pPr>
                <a:defRPr/>
              </a:pPr>
              <a:t>24/05/2022</a:t>
            </a:fld>
            <a:endParaRPr lang="it-IT" dirty="0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96B723-FD4E-4FE2-A6EA-66816DFEBACB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506093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egnaposto tito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lo stile del titolo</a:t>
            </a:r>
          </a:p>
        </p:txBody>
      </p:sp>
      <p:sp>
        <p:nvSpPr>
          <p:cNvPr id="1027" name="Segnaposto testo 2"/>
          <p:cNvSpPr>
            <a:spLocks noGrp="1"/>
          </p:cNvSpPr>
          <p:nvPr>
            <p:ph type="body" idx="1"/>
          </p:nvPr>
        </p:nvSpPr>
        <p:spPr bwMode="auto">
          <a:xfrm>
            <a:off x="457200" y="1628775"/>
            <a:ext cx="8229600" cy="432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stili del testo dello schema</a:t>
            </a:r>
          </a:p>
          <a:p>
            <a:pPr lvl="1"/>
            <a:r>
              <a:rPr lang="it-IT" altLang="it-IT" smtClean="0"/>
              <a:t>Secondo livello</a:t>
            </a:r>
          </a:p>
          <a:p>
            <a:pPr lvl="2"/>
            <a:r>
              <a:rPr lang="it-IT" altLang="it-IT" smtClean="0"/>
              <a:t>Terzo livello</a:t>
            </a:r>
          </a:p>
          <a:p>
            <a:pPr lvl="3"/>
            <a:r>
              <a:rPr lang="it-IT" altLang="it-IT" smtClean="0"/>
              <a:t>Quarto livello</a:t>
            </a:r>
          </a:p>
          <a:p>
            <a:pPr lvl="4"/>
            <a:r>
              <a:rPr lang="it-IT" altLang="it-IT" smtClean="0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FE248BE-23D5-4112-803D-7FEF41882224}" type="datetime1">
              <a:rPr lang="it-IT"/>
              <a:pPr>
                <a:defRPr/>
              </a:pPr>
              <a:t>24/05/2022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99ACF0EE-29B5-4B6E-A0F2-97111B9C1CF3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37" r:id="rId1"/>
    <p:sldLayoutId id="2147484725" r:id="rId2"/>
    <p:sldLayoutId id="2147484726" r:id="rId3"/>
    <p:sldLayoutId id="2147484727" r:id="rId4"/>
    <p:sldLayoutId id="2147484728" r:id="rId5"/>
    <p:sldLayoutId id="2147484729" r:id="rId6"/>
    <p:sldLayoutId id="2147484730" r:id="rId7"/>
    <p:sldLayoutId id="2147484731" r:id="rId8"/>
    <p:sldLayoutId id="2147484732" r:id="rId9"/>
    <p:sldLayoutId id="2147484733" r:id="rId10"/>
    <p:sldLayoutId id="2147484734" r:id="rId11"/>
    <p:sldLayoutId id="2147484735" r:id="rId12"/>
    <p:sldLayoutId id="2147484736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rgbClr val="0E287C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E287C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E287C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E287C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E287C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rgbClr val="0E287C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rgbClr val="0E287C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rgbClr val="0E287C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rgbClr val="0E287C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dpi.com/1660-4601/17/24/9585" TargetMode="External"/><Relationship Id="rId7" Type="http://schemas.openxmlformats.org/officeDocument/2006/relationships/hyperlink" Target="https://www.mdpi.com/1660-4601/19/5/2746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www.mdpi.com/1660-4601/19/1/600" TargetMode="External"/><Relationship Id="rId5" Type="http://schemas.openxmlformats.org/officeDocument/2006/relationships/hyperlink" Target="https://www.cambridge.org/core/services/aop-cambridge-core/content/view/4ACE724FF6102749D136A382E8E78019/S0144686X21001835a.pdf/the-active-ageing-index-and-policy-making-in-italy.pdf" TargetMode="External"/><Relationship Id="rId4" Type="http://schemas.openxmlformats.org/officeDocument/2006/relationships/hyperlink" Target="https://doi.org/10.3390/ijerph182413319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unece.org/info/Population/events/362733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mailto:g.Lamura@inrca.it" TargetMode="External"/><Relationship Id="rId2" Type="http://schemas.openxmlformats.org/officeDocument/2006/relationships/hyperlink" Target="mailto:a.principi@inrca.i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hyperlink" Target="https://famiglia.governo.it/it/politiche-e-attivita/invecchiamento-attivo/progetto-di-coordinamento-nazionale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250825" y="3522663"/>
            <a:ext cx="8929688" cy="698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it-IT" sz="4000" b="1" dirty="0">
                <a:solidFill>
                  <a:srgbClr val="0070C0"/>
                </a:solidFill>
                <a:latin typeface="+mn-lt"/>
                <a:cs typeface="Times New Roman" pitchFamily="18" charset="0"/>
              </a:rPr>
              <a:t>Il “Coordinamento nazionale partecipato multilivello delle politiche sull'invecchiamento attivo”, tra presente e futuro</a:t>
            </a:r>
          </a:p>
          <a:p>
            <a:pPr algn="ctr">
              <a:defRPr/>
            </a:pPr>
            <a:endParaRPr lang="it-IT" sz="4000" b="1" dirty="0">
              <a:solidFill>
                <a:srgbClr val="0070C0"/>
              </a:solidFill>
              <a:latin typeface="+mn-lt"/>
              <a:cs typeface="Times New Roman" pitchFamily="18" charset="0"/>
            </a:endParaRPr>
          </a:p>
        </p:txBody>
      </p:sp>
      <p:pic>
        <p:nvPicPr>
          <p:cNvPr id="5123" name="Picture 4" descr="C:\Users\Principi Andrea\Documents\Formazione e selezioni candidati INRCA\Formazione\2017\Principi AAI\inrca_logo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" y="44450"/>
            <a:ext cx="1655763" cy="1655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CasellaDiTesto 4"/>
          <p:cNvSpPr txBox="1"/>
          <p:nvPr/>
        </p:nvSpPr>
        <p:spPr>
          <a:xfrm>
            <a:off x="1258888" y="1354138"/>
            <a:ext cx="7777162" cy="9223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eaLnBrk="1" hangingPunct="1">
              <a:defRPr/>
            </a:pPr>
            <a:r>
              <a:rPr lang="en-US" b="1" dirty="0">
                <a:solidFill>
                  <a:srgbClr val="0070C0"/>
                </a:solidFill>
                <a:latin typeface="+mn-lt"/>
                <a:cs typeface="Times New Roman" pitchFamily="18" charset="0"/>
              </a:rPr>
              <a:t>Conferenza “Le </a:t>
            </a:r>
            <a:r>
              <a:rPr lang="en-US" b="1" dirty="0" err="1">
                <a:solidFill>
                  <a:srgbClr val="0070C0"/>
                </a:solidFill>
                <a:latin typeface="+mn-lt"/>
                <a:cs typeface="Times New Roman" pitchFamily="18" charset="0"/>
              </a:rPr>
              <a:t>politiche</a:t>
            </a:r>
            <a:r>
              <a:rPr lang="en-US" b="1" dirty="0">
                <a:solidFill>
                  <a:srgbClr val="0070C0"/>
                </a:solidFill>
                <a:latin typeface="+mn-lt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+mn-lt"/>
                <a:cs typeface="Times New Roman" pitchFamily="18" charset="0"/>
              </a:rPr>
              <a:t>sull’Invecchiamento</a:t>
            </a:r>
            <a:r>
              <a:rPr lang="en-US" b="1" dirty="0">
                <a:solidFill>
                  <a:srgbClr val="0070C0"/>
                </a:solidFill>
                <a:latin typeface="+mn-lt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+mn-lt"/>
                <a:cs typeface="Times New Roman" pitchFamily="18" charset="0"/>
              </a:rPr>
              <a:t>attivo</a:t>
            </a:r>
            <a:r>
              <a:rPr lang="en-US" b="1" dirty="0">
                <a:solidFill>
                  <a:srgbClr val="0070C0"/>
                </a:solidFill>
                <a:latin typeface="+mn-lt"/>
                <a:cs typeface="Times New Roman" pitchFamily="18" charset="0"/>
              </a:rPr>
              <a:t> in Italia - </a:t>
            </a:r>
          </a:p>
          <a:p>
            <a:pPr algn="r" eaLnBrk="1" hangingPunct="1">
              <a:defRPr/>
            </a:pPr>
            <a:r>
              <a:rPr lang="en-US" b="1" dirty="0" err="1">
                <a:solidFill>
                  <a:srgbClr val="0070C0"/>
                </a:solidFill>
                <a:latin typeface="+mn-lt"/>
                <a:cs typeface="Times New Roman" pitchFamily="18" charset="0"/>
              </a:rPr>
              <a:t>L’esperienza</a:t>
            </a:r>
            <a:r>
              <a:rPr lang="en-US" b="1" dirty="0">
                <a:solidFill>
                  <a:srgbClr val="0070C0"/>
                </a:solidFill>
                <a:latin typeface="+mn-lt"/>
                <a:cs typeface="Times New Roman" pitchFamily="18" charset="0"/>
              </a:rPr>
              <a:t> del </a:t>
            </a:r>
            <a:r>
              <a:rPr lang="en-US" b="1" dirty="0" err="1">
                <a:solidFill>
                  <a:srgbClr val="0070C0"/>
                </a:solidFill>
                <a:latin typeface="+mn-lt"/>
                <a:cs typeface="Times New Roman" pitchFamily="18" charset="0"/>
              </a:rPr>
              <a:t>coordinamento</a:t>
            </a:r>
            <a:r>
              <a:rPr lang="en-US" b="1" dirty="0">
                <a:solidFill>
                  <a:srgbClr val="0070C0"/>
                </a:solidFill>
                <a:latin typeface="+mn-lt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+mn-lt"/>
                <a:cs typeface="Times New Roman" pitchFamily="18" charset="0"/>
              </a:rPr>
              <a:t>nazionale</a:t>
            </a:r>
            <a:r>
              <a:rPr lang="en-US" b="1" dirty="0">
                <a:solidFill>
                  <a:srgbClr val="0070C0"/>
                </a:solidFill>
                <a:latin typeface="+mn-lt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+mn-lt"/>
                <a:cs typeface="Times New Roman" pitchFamily="18" charset="0"/>
              </a:rPr>
              <a:t>partecipato</a:t>
            </a:r>
            <a:r>
              <a:rPr lang="en-US" b="1" dirty="0">
                <a:solidFill>
                  <a:srgbClr val="0070C0"/>
                </a:solidFill>
                <a:latin typeface="+mn-lt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+mn-lt"/>
                <a:cs typeface="Times New Roman" pitchFamily="18" charset="0"/>
              </a:rPr>
              <a:t>multilivello</a:t>
            </a:r>
            <a:r>
              <a:rPr lang="en-US" b="1" dirty="0">
                <a:solidFill>
                  <a:srgbClr val="0070C0"/>
                </a:solidFill>
                <a:latin typeface="+mn-lt"/>
                <a:cs typeface="Times New Roman" pitchFamily="18" charset="0"/>
              </a:rPr>
              <a:t>”</a:t>
            </a:r>
          </a:p>
          <a:p>
            <a:pPr algn="r" eaLnBrk="1" hangingPunct="1">
              <a:defRPr/>
            </a:pPr>
            <a:r>
              <a:rPr lang="it-IT" b="1" dirty="0">
                <a:solidFill>
                  <a:srgbClr val="0070C0"/>
                </a:solidFill>
                <a:latin typeface="+mn-lt"/>
                <a:cs typeface="Times New Roman" pitchFamily="18" charset="0"/>
              </a:rPr>
              <a:t>Centro Congressi Roma Eventi Fontana di Trevi, 25 maggio 2022</a:t>
            </a:r>
            <a:endParaRPr lang="en-GB" dirty="0">
              <a:solidFill>
                <a:srgbClr val="0070C0"/>
              </a:solidFill>
              <a:latin typeface="+mn-lt"/>
              <a:cs typeface="Times New Roman" pitchFamily="18" charset="0"/>
            </a:endParaRPr>
          </a:p>
        </p:txBody>
      </p:sp>
      <p:sp>
        <p:nvSpPr>
          <p:cNvPr id="5125" name="Segnaposto numero diapositiva 7"/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4BEA463-3148-4097-9F2E-FA04DF10546B}" type="slidenum">
              <a:rPr lang="it-IT" altLang="it-IT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it-IT" altLang="it-IT" sz="1200" smtClean="0">
              <a:solidFill>
                <a:srgbClr val="898989"/>
              </a:solidFill>
            </a:endParaRPr>
          </a:p>
        </p:txBody>
      </p:sp>
      <p:pic>
        <p:nvPicPr>
          <p:cNvPr id="5126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5488" y="-26988"/>
            <a:ext cx="5915025" cy="12096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144463" y="4652963"/>
            <a:ext cx="8964612" cy="2592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81000" indent="-381000" algn="ctr" defTabSz="257175" eaLnBrk="1" hangingPunct="1">
              <a:lnSpc>
                <a:spcPct val="130000"/>
              </a:lnSpc>
              <a:spcBef>
                <a:spcPct val="20000"/>
              </a:spcBef>
              <a:buFont typeface="Wingdings" pitchFamily="2" charset="2"/>
              <a:buNone/>
              <a:tabLst>
                <a:tab pos="2692400" algn="l"/>
                <a:tab pos="4306888" algn="l"/>
              </a:tabLst>
              <a:defRPr/>
            </a:pPr>
            <a:endParaRPr lang="it-IT" sz="1000" b="1" dirty="0">
              <a:solidFill>
                <a:srgbClr val="0070C0"/>
              </a:solidFill>
              <a:latin typeface="+mn-lt"/>
              <a:cs typeface="Times New Roman" pitchFamily="18" charset="0"/>
            </a:endParaRPr>
          </a:p>
          <a:p>
            <a:pPr marL="342900" indent="-342900" algn="ctr">
              <a:spcBef>
                <a:spcPct val="20000"/>
              </a:spcBef>
              <a:buFont typeface="Arial" charset="0"/>
              <a:buNone/>
              <a:defRPr/>
            </a:pPr>
            <a:r>
              <a:rPr lang="it-IT" sz="3600" dirty="0">
                <a:solidFill>
                  <a:srgbClr val="0070C0"/>
                </a:solidFill>
                <a:latin typeface="+mn-lt"/>
                <a:cs typeface="Times New Roman" pitchFamily="18" charset="0"/>
              </a:rPr>
              <a:t>Andrea Principi e Giovanni Lamura</a:t>
            </a:r>
          </a:p>
          <a:p>
            <a:pPr marL="342900" indent="-342900" algn="ctr">
              <a:spcBef>
                <a:spcPct val="20000"/>
              </a:spcBef>
              <a:buFont typeface="Arial" charset="0"/>
              <a:buNone/>
              <a:defRPr/>
            </a:pPr>
            <a:r>
              <a:rPr lang="it-IT" sz="2400" dirty="0">
                <a:solidFill>
                  <a:srgbClr val="0070C0"/>
                </a:solidFill>
                <a:latin typeface="+mn-lt"/>
                <a:cs typeface="Times New Roman" pitchFamily="18" charset="0"/>
              </a:rPr>
              <a:t>(per il team di progetto)</a:t>
            </a:r>
          </a:p>
          <a:p>
            <a:pPr marL="381000" indent="-381000" algn="ctr" defTabSz="257175" eaLnBrk="1" hangingPunct="1">
              <a:spcBef>
                <a:spcPct val="20000"/>
              </a:spcBef>
              <a:buFont typeface="Wingdings" pitchFamily="2" charset="2"/>
              <a:buNone/>
              <a:tabLst>
                <a:tab pos="2692400" algn="l"/>
                <a:tab pos="4306888" algn="l"/>
              </a:tabLst>
              <a:defRPr/>
            </a:pPr>
            <a:endParaRPr lang="it-IT" sz="1100" b="1" dirty="0">
              <a:solidFill>
                <a:srgbClr val="0070C0"/>
              </a:solidFill>
              <a:latin typeface="+mn-lt"/>
              <a:cs typeface="Times New Roman" pitchFamily="18" charset="0"/>
            </a:endParaRPr>
          </a:p>
          <a:p>
            <a:pPr>
              <a:spcBef>
                <a:spcPts val="0"/>
              </a:spcBef>
              <a:buFont typeface="Arial" charset="0"/>
              <a:buNone/>
              <a:defRPr/>
            </a:pPr>
            <a:r>
              <a:rPr lang="it-IT" b="1" dirty="0">
                <a:solidFill>
                  <a:srgbClr val="0070C0"/>
                </a:solidFill>
                <a:latin typeface="+mn-lt"/>
                <a:cs typeface="Times New Roman" pitchFamily="18" charset="0"/>
              </a:rPr>
              <a:t>IRCCS INRCA- National Institute of Health and Science on Ageing  </a:t>
            </a:r>
          </a:p>
          <a:p>
            <a:pPr marL="381000" indent="-381000" defTabSz="257175" eaLnBrk="1" hangingPunct="1">
              <a:spcBef>
                <a:spcPct val="20000"/>
              </a:spcBef>
              <a:buFont typeface="Wingdings" pitchFamily="2" charset="2"/>
              <a:buNone/>
              <a:tabLst>
                <a:tab pos="2692400" algn="l"/>
                <a:tab pos="4306888" algn="l"/>
              </a:tabLst>
              <a:defRPr/>
            </a:pPr>
            <a:r>
              <a:rPr lang="it-IT" b="1" dirty="0">
                <a:solidFill>
                  <a:srgbClr val="0070C0"/>
                </a:solidFill>
                <a:latin typeface="+mn-lt"/>
                <a:cs typeface="Times New Roman" pitchFamily="18" charset="0"/>
              </a:rPr>
              <a:t>Centro Ricerche Economico-Sociali per l'Invecchiamento - Via S. Margherita 5, Ancona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179512" y="-12431"/>
            <a:ext cx="8712968" cy="668388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spcFirstLastPara="1" lIns="50800" tIns="50800" rIns="50800" bIns="50800" spcCol="38100" anchor="ctr">
            <a:spAutoFit/>
          </a:bodyPr>
          <a:lstStyle/>
          <a:p>
            <a:pPr defTabSz="825500" fontAlgn="auto">
              <a:spcBef>
                <a:spcPts val="0"/>
              </a:spcBef>
              <a:spcAft>
                <a:spcPts val="600"/>
              </a:spcAft>
              <a:defRPr/>
            </a:pPr>
            <a:r>
              <a:rPr lang="it-IT" sz="4000" b="1" dirty="0">
                <a:solidFill>
                  <a:srgbClr val="81A6AB"/>
                </a:solidFill>
              </a:rPr>
              <a:t>Pubblicazioni scientifiche</a:t>
            </a:r>
          </a:p>
          <a:p>
            <a:pPr defTabSz="825500" fontAlgn="auto">
              <a:spcBef>
                <a:spcPts val="0"/>
              </a:spcBef>
              <a:spcAft>
                <a:spcPts val="600"/>
              </a:spcAft>
              <a:defRPr/>
            </a:pPr>
            <a:endParaRPr lang="it-IT" sz="2000" b="1" dirty="0">
              <a:solidFill>
                <a:srgbClr val="81A6AB"/>
              </a:solidFill>
            </a:endParaRPr>
          </a:p>
          <a:p>
            <a:pPr algn="just">
              <a:defRPr/>
            </a:pPr>
            <a:r>
              <a:rPr lang="en-US" sz="2000" b="1" dirty="0" err="1"/>
              <a:t>Metodologia</a:t>
            </a:r>
            <a:endParaRPr lang="en-US" sz="2000" b="1" dirty="0"/>
          </a:p>
          <a:p>
            <a:pPr algn="just">
              <a:lnSpc>
                <a:spcPts val="1000"/>
              </a:lnSpc>
              <a:defRPr/>
            </a:pPr>
            <a:endParaRPr lang="en-US" sz="1600" dirty="0"/>
          </a:p>
          <a:p>
            <a:pPr marL="457200" indent="-457200" algn="just">
              <a:buFont typeface="Arial" panose="020B0604020202020204" pitchFamily="34" charset="0"/>
              <a:buChar char="•"/>
              <a:defRPr/>
            </a:pPr>
            <a:r>
              <a:rPr lang="en-US" sz="1600" dirty="0"/>
              <a:t>Barbabella, F., Cela, E., Di Matteo, C., Socci, M., </a:t>
            </a:r>
            <a:r>
              <a:rPr lang="en-US" sz="1600" dirty="0" err="1"/>
              <a:t>Lamura</a:t>
            </a:r>
            <a:r>
              <a:rPr lang="en-US" sz="1600" dirty="0"/>
              <a:t>, G., Checcucci, P., and Principi, A. (2020) New multilevel partnerships and policy perspectives on active ageing in Italy: a national Plan of Action. </a:t>
            </a:r>
            <a:r>
              <a:rPr lang="en-US" sz="1600" i="1" dirty="0"/>
              <a:t>International Journal of Environmental Research and Public Health</a:t>
            </a:r>
            <a:r>
              <a:rPr lang="en-US" sz="1600" dirty="0"/>
              <a:t>, 17(24), 9585. </a:t>
            </a:r>
            <a:r>
              <a:rPr lang="en-US" sz="1600" u="sng" dirty="0">
                <a:hlinkClick r:id="rId3"/>
              </a:rPr>
              <a:t>download</a:t>
            </a:r>
            <a:r>
              <a:rPr lang="en-US" sz="1600" dirty="0"/>
              <a:t> </a:t>
            </a:r>
          </a:p>
          <a:p>
            <a:pPr algn="just">
              <a:lnSpc>
                <a:spcPts val="1000"/>
              </a:lnSpc>
              <a:defRPr/>
            </a:pPr>
            <a:endParaRPr lang="en-US" sz="1600" dirty="0"/>
          </a:p>
          <a:p>
            <a:pPr algn="just">
              <a:defRPr/>
            </a:pPr>
            <a:r>
              <a:rPr lang="en-US" sz="2000" b="1" dirty="0" err="1"/>
              <a:t>Stato</a:t>
            </a:r>
            <a:r>
              <a:rPr lang="en-US" sz="2000" b="1" dirty="0"/>
              <a:t> </a:t>
            </a:r>
            <a:r>
              <a:rPr lang="en-US" sz="2000" b="1" dirty="0" err="1"/>
              <a:t>dell’arte</a:t>
            </a:r>
            <a:endParaRPr lang="en-US" sz="2000" b="1" dirty="0"/>
          </a:p>
          <a:p>
            <a:pPr algn="just">
              <a:lnSpc>
                <a:spcPts val="1000"/>
              </a:lnSpc>
              <a:defRPr/>
            </a:pPr>
            <a:endParaRPr lang="it-IT" sz="1600" dirty="0"/>
          </a:p>
          <a:p>
            <a:pPr marL="457200" indent="-457200" algn="just">
              <a:buFont typeface="Arial" panose="020B0604020202020204" pitchFamily="34" charset="0"/>
              <a:buChar char="•"/>
              <a:defRPr/>
            </a:pPr>
            <a:r>
              <a:rPr lang="it-IT" sz="1600" dirty="0"/>
              <a:t>Zannella, M., Principi, A., Lucantoni, D., Barbabella, F., Di Rosa, M., </a:t>
            </a:r>
            <a:r>
              <a:rPr lang="it-IT" sz="1600" dirty="0" err="1"/>
              <a:t>Dominguez-Rodriguez</a:t>
            </a:r>
            <a:r>
              <a:rPr lang="it-IT" sz="1600" dirty="0"/>
              <a:t>, A., Socci, M. (2021) Active </a:t>
            </a:r>
            <a:r>
              <a:rPr lang="it-IT" sz="1600" dirty="0" err="1"/>
              <a:t>ageing</a:t>
            </a:r>
            <a:r>
              <a:rPr lang="it-IT" sz="1600" dirty="0"/>
              <a:t>: the </a:t>
            </a:r>
            <a:r>
              <a:rPr lang="it-IT" sz="1600" dirty="0" err="1"/>
              <a:t>need</a:t>
            </a:r>
            <a:r>
              <a:rPr lang="it-IT" sz="1600" dirty="0"/>
              <a:t> to </a:t>
            </a:r>
            <a:r>
              <a:rPr lang="it-IT" sz="1600" dirty="0" err="1"/>
              <a:t>address</a:t>
            </a:r>
            <a:r>
              <a:rPr lang="it-IT" sz="1600" dirty="0"/>
              <a:t> sub-</a:t>
            </a:r>
            <a:r>
              <a:rPr lang="it-IT" sz="1600" dirty="0" err="1"/>
              <a:t>national</a:t>
            </a:r>
            <a:r>
              <a:rPr lang="it-IT" sz="1600" dirty="0"/>
              <a:t> </a:t>
            </a:r>
            <a:r>
              <a:rPr lang="it-IT" sz="1600" dirty="0" err="1"/>
              <a:t>diversity</a:t>
            </a:r>
            <a:r>
              <a:rPr lang="it-IT" sz="1600" dirty="0"/>
              <a:t>. </a:t>
            </a:r>
            <a:r>
              <a:rPr lang="en-US" sz="1600" dirty="0"/>
              <a:t>An evidence-based approach for Italy. </a:t>
            </a:r>
            <a:r>
              <a:rPr lang="en-US" sz="1600" i="1" dirty="0"/>
              <a:t>International Journal of Environmental Research and Public Health</a:t>
            </a:r>
            <a:r>
              <a:rPr lang="en-US" sz="1600" dirty="0"/>
              <a:t>. </a:t>
            </a:r>
            <a:r>
              <a:rPr lang="en-GB" sz="1600" dirty="0"/>
              <a:t>18(24):13319. </a:t>
            </a:r>
            <a:r>
              <a:rPr lang="en-GB" sz="1600" u="sng" dirty="0">
                <a:hlinkClick r:id="rId4"/>
              </a:rPr>
              <a:t>download</a:t>
            </a:r>
            <a:r>
              <a:rPr lang="en-GB" sz="1600" dirty="0"/>
              <a:t> </a:t>
            </a:r>
            <a:endParaRPr lang="it-IT" sz="1600" dirty="0"/>
          </a:p>
          <a:p>
            <a:pPr marL="457200" indent="-457200" algn="just">
              <a:buFont typeface="Arial" panose="020B0604020202020204" pitchFamily="34" charset="0"/>
              <a:buChar char="•"/>
              <a:defRPr/>
            </a:pPr>
            <a:r>
              <a:rPr lang="en-GB" sz="1600" dirty="0"/>
              <a:t>Principi, A., Di Rosa, M., Domínguez-Rodríguez, A., Varlamova, M., Barbabella, F., Lamura, G., Socci, M. (2021) </a:t>
            </a:r>
            <a:r>
              <a:rPr lang="en-GB" sz="1600" i="1" dirty="0"/>
              <a:t>The Active Ageing Index </a:t>
            </a:r>
            <a:r>
              <a:rPr lang="en-GB" sz="1600" dirty="0"/>
              <a:t>and policy making in Italy. </a:t>
            </a:r>
            <a:r>
              <a:rPr lang="en-GB" sz="1600" i="1" dirty="0"/>
              <a:t>Ageing and Society</a:t>
            </a:r>
            <a:r>
              <a:rPr lang="en-GB" sz="1600" dirty="0"/>
              <a:t>, Online first. 1-26. doi:10.1017/S0144686X21001835. </a:t>
            </a:r>
            <a:r>
              <a:rPr lang="en-GB" sz="1600" u="sng" dirty="0">
                <a:hlinkClick r:id="rId5"/>
              </a:rPr>
              <a:t>download</a:t>
            </a:r>
            <a:r>
              <a:rPr lang="en-GB" sz="1600" dirty="0"/>
              <a:t> </a:t>
            </a:r>
            <a:endParaRPr lang="it-IT" sz="1600" dirty="0"/>
          </a:p>
          <a:p>
            <a:pPr marL="457200" indent="-457200" algn="just">
              <a:buFont typeface="Arial" panose="020B0604020202020204" pitchFamily="34" charset="0"/>
              <a:buChar char="•"/>
              <a:defRPr/>
            </a:pPr>
            <a:r>
              <a:rPr lang="en-US" sz="1600" dirty="0"/>
              <a:t>Barbabella, F., Cela, E., Socci, M., Lucantoni, D., Zannella, M., Principi, A. (2022) Active ageing in Italy: a systematic review of national and regional policies. </a:t>
            </a:r>
            <a:r>
              <a:rPr lang="en-US" sz="1600" i="1" dirty="0"/>
              <a:t>International Journal of Environmental Research and Public Health</a:t>
            </a:r>
            <a:r>
              <a:rPr lang="en-US" sz="1600" dirty="0"/>
              <a:t>,</a:t>
            </a:r>
            <a:r>
              <a:rPr lang="en-GB" sz="1600" dirty="0"/>
              <a:t>19(1), 600. </a:t>
            </a:r>
            <a:r>
              <a:rPr lang="en-GB" sz="1600" u="sng" dirty="0">
                <a:hlinkClick r:id="rId6"/>
              </a:rPr>
              <a:t>download</a:t>
            </a:r>
            <a:r>
              <a:rPr lang="en-GB" sz="1600" dirty="0"/>
              <a:t> </a:t>
            </a:r>
          </a:p>
          <a:p>
            <a:pPr marL="457200" indent="-457200" algn="just">
              <a:lnSpc>
                <a:spcPts val="1000"/>
              </a:lnSpc>
              <a:buFont typeface="Arial" panose="020B0604020202020204" pitchFamily="34" charset="0"/>
              <a:buChar char="•"/>
              <a:defRPr/>
            </a:pPr>
            <a:endParaRPr lang="en-GB" sz="1600" b="1" dirty="0"/>
          </a:p>
          <a:p>
            <a:pPr algn="just">
              <a:defRPr/>
            </a:pPr>
            <a:r>
              <a:rPr lang="en-GB" sz="2000" b="1" dirty="0" err="1"/>
              <a:t>Raccomandazioni</a:t>
            </a:r>
            <a:endParaRPr lang="en-GB" sz="2000" b="1" dirty="0"/>
          </a:p>
          <a:p>
            <a:pPr algn="just">
              <a:lnSpc>
                <a:spcPts val="1000"/>
              </a:lnSpc>
              <a:defRPr/>
            </a:pPr>
            <a:endParaRPr lang="it-IT" sz="1600" dirty="0"/>
          </a:p>
          <a:p>
            <a:pPr marL="457200" indent="-457200" algn="just">
              <a:buFont typeface="Arial" panose="020B0604020202020204" pitchFamily="34" charset="0"/>
              <a:buChar char="•"/>
              <a:defRPr/>
            </a:pPr>
            <a:r>
              <a:rPr lang="en-US" sz="1600" dirty="0"/>
              <a:t>Lucantoni, D., Principi, A., Socci, M., Zannella, M., Barbabella, F. (2022) Active Ageing in Italy: an evidence-based model to provide recommendations for policy making and policy implementation. </a:t>
            </a:r>
            <a:r>
              <a:rPr lang="en-US" sz="1600" i="1" dirty="0"/>
              <a:t>International Journal of Environmental Research and Public Health</a:t>
            </a:r>
            <a:r>
              <a:rPr lang="en-US" sz="1600" dirty="0"/>
              <a:t>, 19(5), 2746. </a:t>
            </a:r>
            <a:r>
              <a:rPr lang="en-US" sz="1600" u="sng" dirty="0">
                <a:hlinkClick r:id="rId7"/>
              </a:rPr>
              <a:t>download</a:t>
            </a:r>
            <a:r>
              <a:rPr lang="en-US" sz="1600" dirty="0"/>
              <a:t> </a:t>
            </a:r>
            <a:endParaRPr lang="it-IT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asellaDiTesto 9"/>
          <p:cNvSpPr txBox="1"/>
          <p:nvPr/>
        </p:nvSpPr>
        <p:spPr>
          <a:xfrm>
            <a:off x="251520" y="39147"/>
            <a:ext cx="8640960" cy="668131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spcFirstLastPara="1" lIns="50800" tIns="50800" rIns="50800" bIns="50800" spcCol="38100" anchor="ctr">
            <a:spAutoFit/>
          </a:bodyPr>
          <a:lstStyle/>
          <a:p>
            <a:pPr defTabSz="825500" fontAlgn="auto">
              <a:spcBef>
                <a:spcPts val="0"/>
              </a:spcBef>
              <a:spcAft>
                <a:spcPts val="600"/>
              </a:spcAft>
              <a:defRPr/>
            </a:pPr>
            <a:r>
              <a:rPr lang="it-IT" sz="4000" b="1" dirty="0">
                <a:solidFill>
                  <a:srgbClr val="81A6AB"/>
                </a:solidFill>
              </a:rPr>
              <a:t>Attività secondo triennio</a:t>
            </a:r>
          </a:p>
          <a:p>
            <a:pPr defTabSz="825500" fontAlgn="auto">
              <a:spcBef>
                <a:spcPts val="0"/>
              </a:spcBef>
              <a:spcAft>
                <a:spcPts val="600"/>
              </a:spcAft>
              <a:defRPr/>
            </a:pPr>
            <a:endParaRPr lang="it-IT" sz="900" dirty="0">
              <a:solidFill>
                <a:srgbClr val="81A6AB"/>
              </a:solidFill>
            </a:endParaRPr>
          </a:p>
          <a:p>
            <a:pPr algn="just">
              <a:defRPr/>
            </a:pPr>
            <a:r>
              <a:rPr lang="it-IT" sz="2400" b="1" dirty="0"/>
              <a:t>Interventi a livello nazionale: </a:t>
            </a:r>
            <a:r>
              <a:rPr lang="it-IT" sz="2400" i="1" dirty="0"/>
              <a:t>focus </a:t>
            </a:r>
            <a:r>
              <a:rPr lang="it-IT" sz="2400" i="1" dirty="0" err="1"/>
              <a:t>group</a:t>
            </a:r>
            <a:r>
              <a:rPr lang="it-IT" sz="2400" dirty="0"/>
              <a:t>, </a:t>
            </a:r>
            <a:r>
              <a:rPr lang="it-IT" sz="2400" i="1" dirty="0"/>
              <a:t>workshop</a:t>
            </a:r>
            <a:r>
              <a:rPr lang="it-IT" sz="2400" dirty="0"/>
              <a:t> e interviste, sia a livello di singolo dicastero e </a:t>
            </a:r>
            <a:r>
              <a:rPr lang="it-IT" sz="2400" dirty="0" err="1"/>
              <a:t>interdicastero</a:t>
            </a:r>
            <a:r>
              <a:rPr lang="it-IT" sz="2400" dirty="0"/>
              <a:t>, sia attraverso sessioni di lavoro “in plenaria” coinvolgenti tutta la rete nazionale di </a:t>
            </a:r>
            <a:r>
              <a:rPr lang="it-IT" sz="2400" i="1" dirty="0"/>
              <a:t>stakeholder</a:t>
            </a:r>
            <a:r>
              <a:rPr lang="it-IT" sz="2400" dirty="0"/>
              <a:t> (incluse le Regioni);</a:t>
            </a:r>
          </a:p>
          <a:p>
            <a:pPr algn="just">
              <a:lnSpc>
                <a:spcPts val="1000"/>
              </a:lnSpc>
              <a:defRPr/>
            </a:pPr>
            <a:endParaRPr lang="it-IT" sz="2400" dirty="0"/>
          </a:p>
          <a:p>
            <a:pPr algn="just">
              <a:defRPr/>
            </a:pPr>
            <a:r>
              <a:rPr lang="it-IT" sz="2400" b="1" dirty="0"/>
              <a:t>Interventi a livello regionale: </a:t>
            </a:r>
            <a:r>
              <a:rPr lang="it-IT" sz="2400" i="1" dirty="0"/>
              <a:t>focus </a:t>
            </a:r>
            <a:r>
              <a:rPr lang="it-IT" sz="2400" i="1" dirty="0" err="1"/>
              <a:t>group</a:t>
            </a:r>
            <a:r>
              <a:rPr lang="it-IT" sz="2400" dirty="0"/>
              <a:t>, </a:t>
            </a:r>
            <a:r>
              <a:rPr lang="it-IT" sz="2400" i="1" dirty="0"/>
              <a:t>workshop</a:t>
            </a:r>
            <a:r>
              <a:rPr lang="it-IT" sz="2400" dirty="0"/>
              <a:t> e interviste, individuando eventuali ostacoli e/o fattori facilitanti, in ogni Regione e Provincia autonoma, attraverso sessioni di lavoro che coinvolgeranno tutta la rete regionale di </a:t>
            </a:r>
            <a:r>
              <a:rPr lang="it-IT" sz="2400" i="1" dirty="0"/>
              <a:t>stakeholder</a:t>
            </a:r>
            <a:r>
              <a:rPr lang="it-IT" sz="2400" dirty="0"/>
              <a:t>. Incontri interregionali per favorire lo scambio di buone pratiche, </a:t>
            </a:r>
            <a:r>
              <a:rPr lang="it-IT" sz="2400" u="sng" dirty="0"/>
              <a:t>informati dai risultati dell’applicazione dell’indice di invecchiamento attivo a livello regionale</a:t>
            </a:r>
            <a:r>
              <a:rPr lang="it-IT" sz="2400" dirty="0"/>
              <a:t>; </a:t>
            </a:r>
          </a:p>
          <a:p>
            <a:pPr algn="just">
              <a:lnSpc>
                <a:spcPts val="1000"/>
              </a:lnSpc>
              <a:defRPr/>
            </a:pPr>
            <a:endParaRPr lang="it-IT" sz="2400" dirty="0"/>
          </a:p>
          <a:p>
            <a:pPr algn="just">
              <a:lnSpc>
                <a:spcPts val="100"/>
              </a:lnSpc>
              <a:defRPr/>
            </a:pPr>
            <a:endParaRPr lang="it-IT" sz="2400" dirty="0"/>
          </a:p>
          <a:p>
            <a:pPr algn="just">
              <a:defRPr/>
            </a:pPr>
            <a:r>
              <a:rPr lang="it-IT" sz="2400" b="1" dirty="0"/>
              <a:t>Attivazione del livello politico: </a:t>
            </a:r>
            <a:r>
              <a:rPr lang="it-IT" sz="2400" dirty="0"/>
              <a:t>verranno individuati ed utilizzati tutti i possibili canali per favorire l’implementazione delle misure identificate, ai vari livelli di governo.</a:t>
            </a:r>
            <a:endParaRPr lang="it-IT" sz="2400" dirty="0">
              <a:solidFill>
                <a:schemeClr val="tx2">
                  <a:lumMod val="75000"/>
                </a:schemeClr>
              </a:solidFill>
              <a:sym typeface="Helvetica Neue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79388" y="333375"/>
            <a:ext cx="8713787" cy="5492750"/>
          </a:xfrm>
          <a:prstGeom prst="rect">
            <a:avLst/>
          </a:prstGeom>
        </p:spPr>
        <p:txBody>
          <a:bodyPr>
            <a:spAutoFit/>
          </a:bodyPr>
          <a:lstStyle/>
          <a:p>
            <a:pPr defTabSz="825500" fontAlgn="auto">
              <a:spcBef>
                <a:spcPts val="0"/>
              </a:spcBef>
              <a:spcAft>
                <a:spcPts val="600"/>
              </a:spcAft>
              <a:defRPr/>
            </a:pPr>
            <a:r>
              <a:rPr lang="it-IT" sz="4000" b="1" dirty="0">
                <a:solidFill>
                  <a:srgbClr val="81A6AB"/>
                </a:solidFill>
              </a:rPr>
              <a:t>Obiettivi prioritari a livello nazionale</a:t>
            </a:r>
          </a:p>
          <a:p>
            <a:pPr defTabSz="825500" fontAlgn="auto">
              <a:spcBef>
                <a:spcPts val="0"/>
              </a:spcBef>
              <a:spcAft>
                <a:spcPts val="600"/>
              </a:spcAft>
              <a:defRPr/>
            </a:pPr>
            <a:endParaRPr lang="it-IT" sz="2000" dirty="0">
              <a:solidFill>
                <a:srgbClr val="81A6AB"/>
              </a:solidFill>
            </a:endParaRPr>
          </a:p>
          <a:p>
            <a:pPr defTabSz="825500" fontAlgn="auto">
              <a:spcBef>
                <a:spcPts val="0"/>
              </a:spcBef>
              <a:spcAft>
                <a:spcPts val="600"/>
              </a:spcAft>
              <a:defRPr/>
            </a:pPr>
            <a:endParaRPr lang="it-IT" sz="2000" dirty="0">
              <a:solidFill>
                <a:srgbClr val="81A6AB"/>
              </a:solidFill>
            </a:endParaRPr>
          </a:p>
          <a:p>
            <a:pPr marL="685800" indent="-685800" algn="just">
              <a:buFontTx/>
              <a:buChar char="-"/>
              <a:defRPr/>
            </a:pPr>
            <a:r>
              <a:rPr lang="it-IT" sz="3200" dirty="0"/>
              <a:t>Legge quadro nazionale sulla promozione dell’invecchiamento attivo</a:t>
            </a:r>
          </a:p>
          <a:p>
            <a:pPr marL="685800" indent="-685800" algn="just">
              <a:buFontTx/>
              <a:buChar char="-"/>
              <a:defRPr/>
            </a:pPr>
            <a:endParaRPr lang="it-IT" sz="3200" dirty="0"/>
          </a:p>
          <a:p>
            <a:pPr algn="just">
              <a:defRPr/>
            </a:pPr>
            <a:endParaRPr lang="it-IT" sz="3200" dirty="0"/>
          </a:p>
          <a:p>
            <a:pPr marL="685800" indent="-685800" algn="just">
              <a:buFontTx/>
              <a:buChar char="-"/>
              <a:defRPr/>
            </a:pPr>
            <a:r>
              <a:rPr lang="it-IT" sz="3200" dirty="0"/>
              <a:t>Garantire continuità al coordinamento nazionale partecipato multilivello delle politiche per l’invecchiamento attivo (ad es. attraverso un osservatorio nazionale)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250825" y="260350"/>
            <a:ext cx="8425631" cy="57246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8255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4000" b="1" dirty="0">
                <a:solidFill>
                  <a:srgbClr val="81A6AB"/>
                </a:solidFill>
              </a:rPr>
              <a:t>Politiche sulla long-</a:t>
            </a:r>
            <a:r>
              <a:rPr lang="it-IT" sz="4000" b="1" dirty="0" err="1">
                <a:solidFill>
                  <a:srgbClr val="81A6AB"/>
                </a:solidFill>
              </a:rPr>
              <a:t>term</a:t>
            </a:r>
            <a:r>
              <a:rPr lang="it-IT" sz="4000" b="1" dirty="0">
                <a:solidFill>
                  <a:srgbClr val="81A6AB"/>
                </a:solidFill>
              </a:rPr>
              <a:t> </a:t>
            </a:r>
            <a:r>
              <a:rPr lang="it-IT" sz="4000" b="1" dirty="0" smtClean="0">
                <a:solidFill>
                  <a:srgbClr val="81A6AB"/>
                </a:solidFill>
              </a:rPr>
              <a:t>care (LTC)</a:t>
            </a:r>
            <a:endParaRPr lang="it-IT" sz="4000" b="1" dirty="0">
              <a:solidFill>
                <a:srgbClr val="81A6AB"/>
              </a:solidFill>
            </a:endParaRPr>
          </a:p>
          <a:p>
            <a:pPr defTabSz="825500" fontAlgn="auto">
              <a:spcBef>
                <a:spcPts val="0"/>
              </a:spcBef>
              <a:spcAft>
                <a:spcPts val="0"/>
              </a:spcAft>
              <a:defRPr/>
            </a:pPr>
            <a:endParaRPr lang="it-IT" sz="2400" dirty="0">
              <a:solidFill>
                <a:srgbClr val="81A6AB"/>
              </a:solidFill>
            </a:endParaRPr>
          </a:p>
          <a:p>
            <a:pPr defTabSz="825500" fontAlgn="auto">
              <a:spcBef>
                <a:spcPts val="0"/>
              </a:spcBef>
              <a:spcAft>
                <a:spcPts val="600"/>
              </a:spcAft>
              <a:defRPr/>
            </a:pPr>
            <a:r>
              <a:rPr lang="it-IT" sz="3600" dirty="0">
                <a:solidFill>
                  <a:srgbClr val="81A6AB"/>
                </a:solidFill>
              </a:rPr>
              <a:t>Obiettivo generale</a:t>
            </a:r>
          </a:p>
          <a:p>
            <a:pPr marL="357188" indent="-357188" algn="just">
              <a:spcAft>
                <a:spcPts val="600"/>
              </a:spcAft>
              <a:buFontTx/>
              <a:buChar char="-"/>
              <a:defRPr/>
            </a:pPr>
            <a:r>
              <a:rPr lang="it-IT" sz="3200" b="1" dirty="0" smtClean="0"/>
              <a:t>Creare </a:t>
            </a:r>
            <a:r>
              <a:rPr lang="it-IT" sz="3200" b="1" dirty="0"/>
              <a:t>un coordinamento nazionale partecipato </a:t>
            </a:r>
            <a:r>
              <a:rPr lang="it-IT" sz="3200" b="1" dirty="0" smtClean="0"/>
              <a:t>multilivello </a:t>
            </a:r>
            <a:r>
              <a:rPr lang="it-IT" sz="3200" dirty="0" smtClean="0"/>
              <a:t>anche in questo settore (sull’esempio </a:t>
            </a:r>
            <a:r>
              <a:rPr lang="it-IT" sz="3200" dirty="0"/>
              <a:t>dell’esperienza messa in atto </a:t>
            </a:r>
            <a:r>
              <a:rPr lang="it-IT" sz="3200" dirty="0" smtClean="0"/>
              <a:t>per l’invecchiamento attivo)</a:t>
            </a:r>
          </a:p>
          <a:p>
            <a:pPr marL="357188" indent="-357188" algn="just">
              <a:buFontTx/>
              <a:buChar char="-"/>
              <a:defRPr/>
            </a:pPr>
            <a:r>
              <a:rPr lang="it-IT" sz="3200" dirty="0" smtClean="0"/>
              <a:t>Favorire adozione e implementazione di </a:t>
            </a:r>
            <a:r>
              <a:rPr lang="it-IT" sz="3200" b="1" dirty="0" smtClean="0"/>
              <a:t>legge quadro </a:t>
            </a:r>
            <a:r>
              <a:rPr lang="it-IT" sz="3200" dirty="0" smtClean="0"/>
              <a:t>nel settore dell’assistenza alle persone anziane non autosufficienti (prevista dal PNRR!), e </a:t>
            </a:r>
            <a:r>
              <a:rPr lang="it-IT" sz="3200" b="1" dirty="0" smtClean="0"/>
              <a:t>potenziamento di quelle regionali</a:t>
            </a:r>
            <a:endParaRPr lang="it-IT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250825" y="260350"/>
            <a:ext cx="8641655" cy="59708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8255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4000" b="1" dirty="0" smtClean="0">
                <a:solidFill>
                  <a:srgbClr val="81A6AB"/>
                </a:solidFill>
              </a:rPr>
              <a:t>LTC: lo status quo in ottica comparata \1</a:t>
            </a:r>
            <a:endParaRPr lang="it-IT" sz="4000" b="1" dirty="0">
              <a:solidFill>
                <a:srgbClr val="81A6AB"/>
              </a:solidFill>
            </a:endParaRPr>
          </a:p>
          <a:p>
            <a:pPr defTabSz="825500" fontAlgn="auto">
              <a:spcBef>
                <a:spcPts val="0"/>
              </a:spcBef>
              <a:spcAft>
                <a:spcPts val="0"/>
              </a:spcAft>
              <a:defRPr/>
            </a:pPr>
            <a:endParaRPr lang="it-IT" sz="2400" dirty="0">
              <a:solidFill>
                <a:srgbClr val="81A6AB"/>
              </a:solidFill>
            </a:endParaRPr>
          </a:p>
          <a:p>
            <a:pPr marL="357188" indent="-357188" algn="just">
              <a:spcAft>
                <a:spcPts val="1200"/>
              </a:spcAft>
              <a:buFontTx/>
              <a:buChar char="-"/>
              <a:defRPr/>
            </a:pPr>
            <a:r>
              <a:rPr lang="it-IT" sz="3200" dirty="0"/>
              <a:t>2,7 milioni di persone </a:t>
            </a:r>
            <a:r>
              <a:rPr lang="it-IT" sz="3200" dirty="0" smtClean="0"/>
              <a:t>over 75 (</a:t>
            </a:r>
            <a:r>
              <a:rPr lang="it-IT" sz="3200" dirty="0" err="1" smtClean="0"/>
              <a:t>prev</a:t>
            </a:r>
            <a:r>
              <a:rPr lang="it-IT" sz="3200" dirty="0" smtClean="0"/>
              <a:t>. donne) con grave compromissione motoria o dell’autonomia</a:t>
            </a:r>
          </a:p>
          <a:p>
            <a:pPr marL="357188" indent="-357188" algn="just">
              <a:spcAft>
                <a:spcPts val="1200"/>
              </a:spcAft>
              <a:buFontTx/>
              <a:buChar char="-"/>
              <a:defRPr/>
            </a:pPr>
            <a:r>
              <a:rPr lang="it-IT" sz="3200" b="1" dirty="0" smtClean="0"/>
              <a:t>superamento della frammentarietà</a:t>
            </a:r>
            <a:r>
              <a:rPr lang="it-IT" sz="3200" dirty="0" smtClean="0"/>
              <a:t> di servizi e interventi, con vari punti di accesso, e delle </a:t>
            </a:r>
            <a:r>
              <a:rPr lang="it-IT" sz="3200" b="1" dirty="0" smtClean="0"/>
              <a:t>disuguaglianze territoriali</a:t>
            </a:r>
          </a:p>
          <a:p>
            <a:pPr marL="357188" indent="-357188" algn="just">
              <a:spcAft>
                <a:spcPts val="1200"/>
              </a:spcAft>
              <a:buFontTx/>
              <a:buChar char="-"/>
              <a:defRPr/>
            </a:pPr>
            <a:r>
              <a:rPr lang="it-IT" sz="3200" dirty="0" smtClean="0"/>
              <a:t>adozione di un </a:t>
            </a:r>
            <a:r>
              <a:rPr lang="it-IT" sz="3200" b="1" dirty="0" smtClean="0"/>
              <a:t>sistema standardizzato di valutazione </a:t>
            </a:r>
            <a:r>
              <a:rPr lang="it-IT" sz="3200" dirty="0" smtClean="0"/>
              <a:t>dei bisogni, e </a:t>
            </a:r>
            <a:r>
              <a:rPr lang="it-IT" sz="3200" b="1" dirty="0" smtClean="0"/>
              <a:t>modulazione delle prestazioni </a:t>
            </a:r>
            <a:r>
              <a:rPr lang="it-IT" sz="3200" dirty="0" smtClean="0"/>
              <a:t>in base alla loro gravità</a:t>
            </a:r>
          </a:p>
          <a:p>
            <a:pPr marL="357188" indent="-357188" algn="just">
              <a:buFontTx/>
              <a:buChar char="-"/>
              <a:defRPr/>
            </a:pPr>
            <a:r>
              <a:rPr lang="it-IT" sz="3200" dirty="0"/>
              <a:t>priorità all’assistenza</a:t>
            </a:r>
            <a:r>
              <a:rPr lang="it-IT" sz="3200" b="1" dirty="0"/>
              <a:t> </a:t>
            </a:r>
            <a:r>
              <a:rPr lang="it-IT" sz="3200" b="1" dirty="0" smtClean="0"/>
              <a:t>domiciliare</a:t>
            </a:r>
            <a:endParaRPr lang="it-IT" sz="3200" dirty="0"/>
          </a:p>
        </p:txBody>
      </p:sp>
    </p:spTree>
    <p:extLst>
      <p:ext uri="{BB962C8B-B14F-4D97-AF65-F5344CB8AC3E}">
        <p14:creationId xmlns:p14="http://schemas.microsoft.com/office/powerpoint/2010/main" val="933805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250825" y="260350"/>
            <a:ext cx="8641655" cy="57400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8255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4000" b="1" dirty="0" smtClean="0">
                <a:solidFill>
                  <a:srgbClr val="81A6AB"/>
                </a:solidFill>
              </a:rPr>
              <a:t>LTC: lo status quo in ottica comparata \2</a:t>
            </a:r>
            <a:endParaRPr lang="it-IT" sz="4000" b="1" dirty="0">
              <a:solidFill>
                <a:srgbClr val="81A6AB"/>
              </a:solidFill>
            </a:endParaRPr>
          </a:p>
          <a:p>
            <a:pPr defTabSz="825500" fontAlgn="auto">
              <a:spcBef>
                <a:spcPts val="0"/>
              </a:spcBef>
              <a:spcAft>
                <a:spcPts val="0"/>
              </a:spcAft>
              <a:defRPr/>
            </a:pPr>
            <a:endParaRPr lang="it-IT" sz="2400" dirty="0">
              <a:solidFill>
                <a:srgbClr val="81A6AB"/>
              </a:solidFill>
            </a:endParaRPr>
          </a:p>
          <a:p>
            <a:pPr marL="357188" indent="-357188">
              <a:spcAft>
                <a:spcPts val="600"/>
              </a:spcAft>
              <a:buFontTx/>
              <a:buChar char="-"/>
              <a:defRPr/>
            </a:pPr>
            <a:r>
              <a:rPr lang="it-IT" sz="3200" dirty="0" smtClean="0"/>
              <a:t>consolidamento e riqualificazione dell’assistenza </a:t>
            </a:r>
            <a:r>
              <a:rPr lang="it-IT" sz="3200" b="1" dirty="0" smtClean="0"/>
              <a:t>residenziale e semi-residenziale</a:t>
            </a:r>
          </a:p>
          <a:p>
            <a:pPr marL="357188" indent="-357188">
              <a:spcAft>
                <a:spcPts val="600"/>
              </a:spcAft>
              <a:buFontTx/>
              <a:buChar char="-"/>
              <a:defRPr/>
            </a:pPr>
            <a:r>
              <a:rPr lang="it-IT" sz="3200" dirty="0"/>
              <a:t>emersione, qualificazione ed </a:t>
            </a:r>
            <a:r>
              <a:rPr lang="it-IT" sz="3200" dirty="0" smtClean="0"/>
              <a:t>integrazione del </a:t>
            </a:r>
            <a:r>
              <a:rPr lang="it-IT" sz="3200" b="1" dirty="0" smtClean="0"/>
              <a:t>lavoro di cura delle assistenti famigliari private </a:t>
            </a:r>
            <a:r>
              <a:rPr lang="it-IT" sz="3200" dirty="0" smtClean="0"/>
              <a:t>(«badanti»)</a:t>
            </a:r>
          </a:p>
          <a:p>
            <a:pPr marL="357188" indent="-357188">
              <a:spcAft>
                <a:spcPts val="600"/>
              </a:spcAft>
              <a:buFontTx/>
              <a:buChar char="-"/>
              <a:defRPr/>
            </a:pPr>
            <a:r>
              <a:rPr lang="it-IT" sz="3200" dirty="0" smtClean="0"/>
              <a:t>riconoscimento e sostegno del ruolo dei </a:t>
            </a:r>
            <a:r>
              <a:rPr lang="it-IT" sz="3200" b="1" dirty="0" smtClean="0"/>
              <a:t>caregiver famigliari</a:t>
            </a:r>
          </a:p>
          <a:p>
            <a:pPr marL="357188" indent="-357188">
              <a:buFontTx/>
              <a:buChar char="-"/>
              <a:defRPr/>
            </a:pPr>
            <a:r>
              <a:rPr lang="it-IT" sz="3200" dirty="0" smtClean="0"/>
              <a:t>potenziamento delle attività </a:t>
            </a:r>
            <a:r>
              <a:rPr lang="it-IT" sz="3200" b="1" dirty="0" smtClean="0"/>
              <a:t>di programmazione e finanziamento</a:t>
            </a:r>
            <a:endParaRPr lang="it-IT" sz="3200" dirty="0" smtClean="0"/>
          </a:p>
        </p:txBody>
      </p:sp>
    </p:spTree>
    <p:extLst>
      <p:ext uri="{BB962C8B-B14F-4D97-AF65-F5344CB8AC3E}">
        <p14:creationId xmlns:p14="http://schemas.microsoft.com/office/powerpoint/2010/main" val="2228879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250825" y="260350"/>
            <a:ext cx="8425631" cy="64325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8255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4000" b="1" dirty="0" smtClean="0">
                <a:solidFill>
                  <a:srgbClr val="81A6AB"/>
                </a:solidFill>
              </a:rPr>
              <a:t>Attività previste nel settore della LTC</a:t>
            </a:r>
            <a:endParaRPr lang="it-IT" sz="4000" b="1" dirty="0">
              <a:solidFill>
                <a:srgbClr val="81A6AB"/>
              </a:solidFill>
            </a:endParaRPr>
          </a:p>
          <a:p>
            <a:pPr defTabSz="825500" fontAlgn="auto">
              <a:spcBef>
                <a:spcPts val="0"/>
              </a:spcBef>
              <a:spcAft>
                <a:spcPts val="0"/>
              </a:spcAft>
              <a:defRPr/>
            </a:pPr>
            <a:endParaRPr lang="it-IT" sz="2000" dirty="0">
              <a:solidFill>
                <a:srgbClr val="81A6AB"/>
              </a:solidFill>
            </a:endParaRPr>
          </a:p>
          <a:p>
            <a:pPr marL="271463" indent="-271463" algn="just">
              <a:buFontTx/>
              <a:buChar char="-"/>
              <a:defRPr/>
            </a:pPr>
            <a:r>
              <a:rPr lang="it-IT" sz="3200" b="1" dirty="0" smtClean="0"/>
              <a:t>stato dell’arte </a:t>
            </a:r>
            <a:r>
              <a:rPr lang="it-IT" sz="3200" dirty="0" smtClean="0"/>
              <a:t>delle politiche nazionali e regionali (valorizzando studi esistenti)</a:t>
            </a:r>
          </a:p>
          <a:p>
            <a:pPr marL="271463" indent="-271463" algn="just">
              <a:buFontTx/>
              <a:buChar char="-"/>
              <a:defRPr/>
            </a:pPr>
            <a:r>
              <a:rPr lang="it-IT" sz="3200" dirty="0" smtClean="0"/>
              <a:t>attività di supporto scientifico allo sviluppo coordinato di </a:t>
            </a:r>
            <a:r>
              <a:rPr lang="it-IT" sz="3200" b="1" dirty="0" smtClean="0"/>
              <a:t>politiche e buone pratiche regionali </a:t>
            </a:r>
            <a:r>
              <a:rPr lang="it-IT" sz="3200" dirty="0" smtClean="0"/>
              <a:t>di LTC</a:t>
            </a:r>
            <a:endParaRPr lang="it-IT" sz="3200" dirty="0"/>
          </a:p>
          <a:p>
            <a:pPr marL="271463" indent="-271463" algn="just">
              <a:buFontTx/>
              <a:buChar char="-"/>
              <a:defRPr/>
            </a:pPr>
            <a:r>
              <a:rPr lang="it-IT" sz="3200" dirty="0" smtClean="0"/>
              <a:t>coordinamento con iniziative </a:t>
            </a:r>
            <a:r>
              <a:rPr lang="it-IT" sz="3200" b="1" dirty="0" smtClean="0"/>
              <a:t>nazionali</a:t>
            </a:r>
            <a:r>
              <a:rPr lang="it-IT" sz="3200" dirty="0" smtClean="0"/>
              <a:t> già intraprese (Commissioni Presidenza Consiglio, Ministero Salute e Ministero Lavoro) per:</a:t>
            </a:r>
          </a:p>
          <a:p>
            <a:pPr marL="714375" lvl="1" indent="-442913" algn="just">
              <a:buFont typeface="Wingdings" panose="05000000000000000000" pitchFamily="2" charset="2"/>
              <a:buChar char="Ø"/>
              <a:tabLst>
                <a:tab pos="714375" algn="l"/>
              </a:tabLst>
              <a:defRPr/>
            </a:pPr>
            <a:r>
              <a:rPr lang="it-IT" sz="3200" dirty="0" smtClean="0"/>
              <a:t>attivazione di rete nazionale di stakeholder</a:t>
            </a:r>
          </a:p>
          <a:p>
            <a:pPr marL="714375" lvl="1" indent="-442913" algn="just">
              <a:buFont typeface="Wingdings" panose="05000000000000000000" pitchFamily="2" charset="2"/>
              <a:buChar char="Ø"/>
              <a:tabLst>
                <a:tab pos="714375" algn="l"/>
              </a:tabLst>
              <a:defRPr/>
            </a:pPr>
            <a:r>
              <a:rPr lang="it-IT" sz="3200" dirty="0" smtClean="0"/>
              <a:t>sostegno all’adozione di una legge delega</a:t>
            </a:r>
          </a:p>
          <a:p>
            <a:pPr marL="714375" lvl="1" indent="-442913" algn="just">
              <a:buFont typeface="Wingdings" panose="05000000000000000000" pitchFamily="2" charset="2"/>
              <a:buChar char="Ø"/>
              <a:tabLst>
                <a:tab pos="714375" algn="l"/>
              </a:tabLst>
              <a:defRPr/>
            </a:pPr>
            <a:r>
              <a:rPr lang="it-IT" sz="3200" dirty="0" smtClean="0"/>
              <a:t>supporto a monitoraggio e implementazione</a:t>
            </a:r>
            <a:endParaRPr lang="it-IT" sz="3200" dirty="0"/>
          </a:p>
        </p:txBody>
      </p:sp>
    </p:spTree>
    <p:extLst>
      <p:ext uri="{BB962C8B-B14F-4D97-AF65-F5344CB8AC3E}">
        <p14:creationId xmlns:p14="http://schemas.microsoft.com/office/powerpoint/2010/main" val="2041877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395536" y="83135"/>
            <a:ext cx="8640960" cy="665823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spcFirstLastPara="1" lIns="50800" tIns="50800" rIns="50800" bIns="50800" spcCol="38100" anchor="ctr">
            <a:spAutoFit/>
          </a:bodyPr>
          <a:lstStyle/>
          <a:p>
            <a:pPr defTabSz="825500" fontAlgn="auto">
              <a:spcBef>
                <a:spcPts val="0"/>
              </a:spcBef>
              <a:spcAft>
                <a:spcPts val="600"/>
              </a:spcAft>
              <a:defRPr/>
            </a:pPr>
            <a:r>
              <a:rPr lang="it-IT" sz="4000" b="1" dirty="0">
                <a:solidFill>
                  <a:srgbClr val="81A6AB"/>
                </a:solidFill>
              </a:rPr>
              <a:t>Verso il prossimo triennio progettuale: appuntamenti internazionali</a:t>
            </a:r>
          </a:p>
          <a:p>
            <a:pPr defTabSz="825500" fontAlgn="auto">
              <a:spcBef>
                <a:spcPts val="0"/>
              </a:spcBef>
              <a:spcAft>
                <a:spcPts val="600"/>
              </a:spcAft>
              <a:defRPr/>
            </a:pPr>
            <a:endParaRPr lang="it-IT" sz="800" b="1" dirty="0">
              <a:solidFill>
                <a:srgbClr val="81A6AB"/>
              </a:solidFill>
            </a:endParaRPr>
          </a:p>
          <a:p>
            <a:pPr algn="just">
              <a:defRPr/>
            </a:pPr>
            <a:endParaRPr lang="it-IT" sz="800" dirty="0"/>
          </a:p>
          <a:p>
            <a:pPr marL="685800" indent="-685800" algn="just">
              <a:buFontTx/>
              <a:buChar char="-"/>
              <a:defRPr/>
            </a:pPr>
            <a:r>
              <a:rPr lang="it-IT" sz="3200" dirty="0"/>
              <a:t>15 giugno 2022 (Roma) Joint Forum </a:t>
            </a:r>
            <a:r>
              <a:rPr lang="en-US" sz="3200" dirty="0"/>
              <a:t>of Civil Society and Scientific Research</a:t>
            </a:r>
          </a:p>
          <a:p>
            <a:pPr marL="685800" indent="-685800" algn="just">
              <a:buFontTx/>
              <a:buChar char="-"/>
              <a:defRPr/>
            </a:pPr>
            <a:endParaRPr lang="en-US" sz="800" dirty="0"/>
          </a:p>
          <a:p>
            <a:pPr marL="685800" lvl="3" indent="-685800" algn="just">
              <a:buFontTx/>
              <a:buChar char="-"/>
              <a:defRPr/>
            </a:pPr>
            <a:r>
              <a:rPr lang="en-US" sz="3200" dirty="0"/>
              <a:t>16 e 17 </a:t>
            </a:r>
            <a:r>
              <a:rPr lang="en-US" sz="3200" dirty="0" err="1"/>
              <a:t>giugno</a:t>
            </a:r>
            <a:r>
              <a:rPr lang="en-US" sz="3200" dirty="0"/>
              <a:t> 2022 (Roma) Ministerial Conference on Ageing (UNECE)</a:t>
            </a:r>
          </a:p>
          <a:p>
            <a:pPr marL="685800" lvl="3" indent="-685800" algn="just">
              <a:buFontTx/>
              <a:buChar char="-"/>
              <a:defRPr/>
            </a:pPr>
            <a:endParaRPr lang="en-US" sz="800" dirty="0"/>
          </a:p>
          <a:p>
            <a:pPr marL="0" lvl="3" algn="just">
              <a:defRPr/>
            </a:pPr>
            <a:endParaRPr lang="en-US" sz="800" dirty="0">
              <a:hlinkClick r:id="rId3"/>
            </a:endParaRPr>
          </a:p>
          <a:p>
            <a:pPr marL="0" lvl="3" algn="just">
              <a:defRPr/>
            </a:pPr>
            <a:r>
              <a:rPr lang="en-US" sz="2400" dirty="0">
                <a:hlinkClick r:id="rId3"/>
              </a:rPr>
              <a:t>https://unece.org/info/Population/events/362733</a:t>
            </a:r>
            <a:r>
              <a:rPr lang="en-US" sz="2400" dirty="0"/>
              <a:t> </a:t>
            </a:r>
            <a:endParaRPr lang="it-IT" sz="2400" dirty="0"/>
          </a:p>
          <a:p>
            <a:pPr marL="0" lvl="3" algn="just">
              <a:defRPr/>
            </a:pPr>
            <a:endParaRPr lang="it-IT" sz="800" dirty="0"/>
          </a:p>
          <a:p>
            <a:pPr marL="0" lvl="3" algn="just">
              <a:defRPr/>
            </a:pPr>
            <a:endParaRPr lang="it-IT" sz="2400" dirty="0"/>
          </a:p>
          <a:p>
            <a:pPr marL="0" lvl="3" algn="just">
              <a:defRPr/>
            </a:pPr>
            <a:r>
              <a:rPr lang="it-IT" sz="2800" dirty="0"/>
              <a:t>Quarto ciclo di monitoraggio e valutazione dell’attuazione del piano di azione internazionale di Madrid sull’invecchiamento e la sua strategia Regionale (MIPAA/RIS) 2018-2022 (ventennale MIPAA)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/>
          </p:cNvSpPr>
          <p:nvPr>
            <p:ph type="ctrTitle"/>
          </p:nvPr>
        </p:nvSpPr>
        <p:spPr>
          <a:xfrm>
            <a:off x="685800" y="3222625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GB" altLang="it-IT" sz="4000" dirty="0">
                <a:solidFill>
                  <a:srgbClr val="81A6AB"/>
                </a:solidFill>
                <a:ea typeface="+mn-ea"/>
                <a:cs typeface="Arial" panose="020B0604020202020204" pitchFamily="34" charset="0"/>
              </a:rPr>
              <a:t>Grazie </a:t>
            </a:r>
            <a:r>
              <a:rPr lang="en-GB" altLang="it-IT" sz="4000" dirty="0" err="1">
                <a:solidFill>
                  <a:srgbClr val="81A6AB"/>
                </a:solidFill>
                <a:ea typeface="+mn-ea"/>
                <a:cs typeface="Arial" panose="020B0604020202020204" pitchFamily="34" charset="0"/>
              </a:rPr>
              <a:t>dell’attenzione</a:t>
            </a:r>
            <a:r>
              <a:rPr lang="en-GB" altLang="it-IT" sz="4000" dirty="0">
                <a:solidFill>
                  <a:srgbClr val="81A6AB"/>
                </a:solidFill>
                <a:ea typeface="+mn-ea"/>
                <a:cs typeface="Arial" panose="020B0604020202020204" pitchFamily="34" charset="0"/>
              </a:rPr>
              <a:t/>
            </a:r>
            <a:br>
              <a:rPr lang="en-GB" altLang="it-IT" sz="4000" dirty="0">
                <a:solidFill>
                  <a:srgbClr val="81A6AB"/>
                </a:solidFill>
                <a:ea typeface="+mn-ea"/>
                <a:cs typeface="Arial" panose="020B0604020202020204" pitchFamily="34" charset="0"/>
              </a:rPr>
            </a:br>
            <a:r>
              <a:rPr lang="en-GB" altLang="it-IT" sz="6600" dirty="0"/>
              <a:t/>
            </a:r>
            <a:br>
              <a:rPr lang="en-GB" altLang="it-IT" sz="6600" dirty="0"/>
            </a:br>
            <a:r>
              <a:rPr lang="en-GB" altLang="it-IT" sz="2400" b="0" dirty="0">
                <a:solidFill>
                  <a:schemeClr val="tx1"/>
                </a:solidFill>
                <a:ea typeface="+mn-ea"/>
                <a:cs typeface="Arial" panose="020B0604020202020204" pitchFamily="34" charset="0"/>
                <a:sym typeface="Helvetica Neue"/>
                <a:hlinkClick r:id="rId2"/>
              </a:rPr>
              <a:t>a.principi@inrca.it</a:t>
            </a:r>
            <a:r>
              <a:rPr lang="en-GB" altLang="it-IT" sz="2400" b="0" dirty="0">
                <a:solidFill>
                  <a:schemeClr val="tx1"/>
                </a:solidFill>
                <a:ea typeface="+mn-ea"/>
                <a:cs typeface="Arial" panose="020B0604020202020204" pitchFamily="34" charset="0"/>
                <a:sym typeface="Helvetica Neue"/>
              </a:rPr>
              <a:t/>
            </a:r>
            <a:br>
              <a:rPr lang="en-GB" altLang="it-IT" sz="2400" b="0" dirty="0">
                <a:solidFill>
                  <a:schemeClr val="tx1"/>
                </a:solidFill>
                <a:ea typeface="+mn-ea"/>
                <a:cs typeface="Arial" panose="020B0604020202020204" pitchFamily="34" charset="0"/>
                <a:sym typeface="Helvetica Neue"/>
              </a:rPr>
            </a:br>
            <a:r>
              <a:rPr lang="en-GB" altLang="it-IT" sz="2400" b="0" dirty="0">
                <a:solidFill>
                  <a:schemeClr val="tx1"/>
                </a:solidFill>
                <a:ea typeface="+mn-ea"/>
                <a:cs typeface="Arial" panose="020B0604020202020204" pitchFamily="34" charset="0"/>
                <a:sym typeface="Helvetica Neue"/>
              </a:rPr>
              <a:t> </a:t>
            </a:r>
            <a:br>
              <a:rPr lang="en-GB" altLang="it-IT" sz="2400" b="0" dirty="0">
                <a:solidFill>
                  <a:schemeClr val="tx1"/>
                </a:solidFill>
                <a:ea typeface="+mn-ea"/>
                <a:cs typeface="Arial" panose="020B0604020202020204" pitchFamily="34" charset="0"/>
                <a:sym typeface="Helvetica Neue"/>
              </a:rPr>
            </a:br>
            <a:r>
              <a:rPr lang="en-GB" altLang="it-IT" sz="2400" b="0" dirty="0">
                <a:solidFill>
                  <a:schemeClr val="tx1"/>
                </a:solidFill>
                <a:ea typeface="+mn-ea"/>
                <a:cs typeface="Arial" panose="020B0604020202020204" pitchFamily="34" charset="0"/>
                <a:sym typeface="Helvetica Neue"/>
                <a:hlinkClick r:id="rId3"/>
              </a:rPr>
              <a:t>g.lamura@inrca.it</a:t>
            </a:r>
            <a:r>
              <a:rPr lang="en-GB" altLang="it-IT" sz="2400" b="0" dirty="0">
                <a:solidFill>
                  <a:schemeClr val="tx1"/>
                </a:solidFill>
                <a:ea typeface="+mn-ea"/>
                <a:cs typeface="Arial" panose="020B0604020202020204" pitchFamily="34" charset="0"/>
                <a:sym typeface="Helvetica Neue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asellaDiTesto 7"/>
          <p:cNvSpPr txBox="1"/>
          <p:nvPr/>
        </p:nvSpPr>
        <p:spPr>
          <a:xfrm>
            <a:off x="467544" y="642174"/>
            <a:ext cx="8568952" cy="551946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spcFirstLastPara="1" lIns="50800" tIns="50800" rIns="50800" bIns="50800" spcCol="38100" anchor="ctr">
            <a:spAutoFit/>
          </a:bodyPr>
          <a:lstStyle/>
          <a:p>
            <a:pPr>
              <a:defRPr/>
            </a:pPr>
            <a:r>
              <a:rPr lang="it-IT" sz="3200" dirty="0"/>
              <a:t>Accordi con il Dipartimento per le Politiche della Famiglia presso la Presidenza del Consiglio dei Ministri (DIPOFAM)</a:t>
            </a:r>
          </a:p>
          <a:p>
            <a:pPr>
              <a:defRPr/>
            </a:pPr>
            <a:endParaRPr lang="it-IT" sz="3200" dirty="0"/>
          </a:p>
          <a:p>
            <a:pPr marL="685800" lvl="5" indent="-685800">
              <a:buFont typeface="Arial" panose="020B0604020202020204" pitchFamily="34" charset="0"/>
              <a:buChar char="•"/>
              <a:defRPr/>
            </a:pPr>
            <a:r>
              <a:rPr lang="it-IT" sz="3200" dirty="0"/>
              <a:t>Prima fase: 2019-2021. </a:t>
            </a:r>
          </a:p>
          <a:p>
            <a:pPr>
              <a:defRPr/>
            </a:pPr>
            <a:endParaRPr lang="it-IT" sz="3200" dirty="0"/>
          </a:p>
          <a:p>
            <a:pPr marL="685800" lvl="3" indent="-685800">
              <a:buFont typeface="Arial" panose="020B0604020202020204" pitchFamily="34" charset="0"/>
              <a:buChar char="•"/>
              <a:defRPr/>
            </a:pPr>
            <a:r>
              <a:rPr lang="it-IT" sz="3200" dirty="0"/>
              <a:t>Seconda fase: 2022-2024. </a:t>
            </a:r>
          </a:p>
          <a:p>
            <a:pPr>
              <a:defRPr/>
            </a:pPr>
            <a:endParaRPr lang="it-IT" sz="3200" dirty="0"/>
          </a:p>
          <a:p>
            <a:pPr>
              <a:defRPr/>
            </a:pPr>
            <a:r>
              <a:rPr lang="it-IT" sz="3200" dirty="0"/>
              <a:t>Coordinamento scientifico: IRCCS INRCA</a:t>
            </a:r>
          </a:p>
          <a:p>
            <a:pPr>
              <a:defRPr/>
            </a:pPr>
            <a:endParaRPr lang="it-IT" sz="3200" dirty="0"/>
          </a:p>
          <a:p>
            <a:pPr>
              <a:defRPr/>
            </a:pPr>
            <a:r>
              <a:rPr lang="it-IT" sz="3200" dirty="0"/>
              <a:t>Collaborazioni: INAPP, Ministero del Lavoro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34925" y="2420938"/>
            <a:ext cx="8858250" cy="2447925"/>
          </a:xfrm>
          <a:prstGeom prst="rect">
            <a:avLst/>
          </a:prstGeom>
        </p:spPr>
        <p:txBody>
          <a:bodyPr/>
          <a:lstStyle/>
          <a:p>
            <a:pPr eaLnBrk="1" hangingPunct="1">
              <a:defRPr/>
            </a:pPr>
            <a:endParaRPr lang="it-IT" sz="3200" dirty="0">
              <a:latin typeface="+mj-lt"/>
              <a:cs typeface="+mn-cs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179512" y="169371"/>
            <a:ext cx="8291264" cy="621195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spcFirstLastPara="1" lIns="50800" tIns="50800" rIns="50800" bIns="50800" spcCol="38100" anchor="ctr">
            <a:spAutoFit/>
          </a:bodyPr>
          <a:lstStyle/>
          <a:p>
            <a:pPr defTabSz="825500" fontAlgn="auto">
              <a:spcBef>
                <a:spcPts val="0"/>
              </a:spcBef>
              <a:spcAft>
                <a:spcPts val="600"/>
              </a:spcAft>
              <a:defRPr/>
            </a:pPr>
            <a:r>
              <a:rPr lang="it-IT" sz="4000" b="1" dirty="0">
                <a:solidFill>
                  <a:srgbClr val="81A6AB"/>
                </a:solidFill>
              </a:rPr>
              <a:t>L’idea</a:t>
            </a:r>
          </a:p>
          <a:p>
            <a:pPr>
              <a:defRPr/>
            </a:pPr>
            <a:endParaRPr lang="it-IT" sz="3200" dirty="0">
              <a:latin typeface="+mj-lt"/>
            </a:endParaRPr>
          </a:p>
          <a:p>
            <a:pPr>
              <a:defRPr/>
            </a:pPr>
            <a:r>
              <a:rPr lang="it-IT" sz="3200" dirty="0">
                <a:latin typeface="+mj-lt"/>
              </a:rPr>
              <a:t>Nata in occasione della Conferenza Ministeriale sull'invecchiamento dell'UNECE di Lisbona (settembre 2017).</a:t>
            </a:r>
          </a:p>
          <a:p>
            <a:pPr>
              <a:defRPr/>
            </a:pPr>
            <a:endParaRPr lang="it-IT" sz="3200" dirty="0">
              <a:latin typeface="+mj-lt"/>
            </a:endParaRPr>
          </a:p>
          <a:p>
            <a:pPr>
              <a:defRPr/>
            </a:pPr>
            <a:r>
              <a:rPr lang="it-IT" sz="3200" dirty="0">
                <a:latin typeface="+mj-lt"/>
              </a:rPr>
              <a:t>La conferenza ha completato il terzo ciclo di monitoraggio e valutazione dell’attuazione del piano di azione internazionale di Madrid sull’invecchiamento e la sua strategia regionale (MIPAA/RIS) 2012-2017.</a:t>
            </a:r>
          </a:p>
          <a:p>
            <a:pPr defTabSz="825500" fontAlgn="auto">
              <a:spcBef>
                <a:spcPts val="0"/>
              </a:spcBef>
              <a:spcAft>
                <a:spcPts val="0"/>
              </a:spcAft>
              <a:defRPr/>
            </a:pPr>
            <a:endParaRPr lang="it-IT" sz="3200" dirty="0">
              <a:solidFill>
                <a:schemeClr val="tx2">
                  <a:lumMod val="75000"/>
                </a:schemeClr>
              </a:solidFill>
              <a:latin typeface="+mj-lt"/>
              <a:sym typeface="Helvetica Neue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34925" y="2420938"/>
            <a:ext cx="8858250" cy="2447925"/>
          </a:xfrm>
          <a:prstGeom prst="rect">
            <a:avLst/>
          </a:prstGeom>
        </p:spPr>
        <p:txBody>
          <a:bodyPr/>
          <a:lstStyle/>
          <a:p>
            <a:pPr eaLnBrk="1" hangingPunct="1">
              <a:defRPr/>
            </a:pPr>
            <a:endParaRPr lang="it-IT" sz="4400" dirty="0">
              <a:latin typeface="+mn-lt"/>
              <a:cs typeface="+mn-cs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34925" y="260648"/>
            <a:ext cx="8929563" cy="632993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spcFirstLastPara="1" lIns="50800" tIns="50800" rIns="50800" bIns="50800" spcCol="38100" anchor="ctr">
            <a:spAutoFit/>
          </a:bodyPr>
          <a:lstStyle/>
          <a:p>
            <a:pPr defTabSz="825500" fontAlgn="auto">
              <a:spcBef>
                <a:spcPts val="0"/>
              </a:spcBef>
              <a:spcAft>
                <a:spcPts val="600"/>
              </a:spcAft>
              <a:defRPr/>
            </a:pPr>
            <a:r>
              <a:rPr lang="it-IT" sz="4000" b="1" dirty="0">
                <a:solidFill>
                  <a:srgbClr val="81A6AB"/>
                </a:solidFill>
              </a:rPr>
              <a:t>Elemento portante: rete di stakeholder</a:t>
            </a:r>
          </a:p>
          <a:p>
            <a:pPr marL="685800" indent="-685800">
              <a:lnSpc>
                <a:spcPts val="5760"/>
              </a:lnSpc>
              <a:buFont typeface="Arial" panose="020B0604020202020204" pitchFamily="34" charset="0"/>
              <a:buChar char="•"/>
              <a:defRPr/>
            </a:pPr>
            <a:r>
              <a:rPr lang="it-IT" sz="3200" dirty="0"/>
              <a:t>Impegni (</a:t>
            </a:r>
            <a:r>
              <a:rPr lang="it-IT" sz="3200" dirty="0" err="1"/>
              <a:t>commitment</a:t>
            </a:r>
            <a:r>
              <a:rPr lang="it-IT" sz="3200" dirty="0"/>
              <a:t>) MIPAA (</a:t>
            </a:r>
            <a:r>
              <a:rPr lang="it-IT" sz="3200" dirty="0" err="1"/>
              <a:t>United</a:t>
            </a:r>
            <a:r>
              <a:rPr lang="it-IT" sz="3200" dirty="0"/>
              <a:t> Nations)</a:t>
            </a:r>
          </a:p>
          <a:p>
            <a:pPr lvl="3">
              <a:lnSpc>
                <a:spcPts val="1000"/>
              </a:lnSpc>
              <a:defRPr/>
            </a:pPr>
            <a:r>
              <a:rPr lang="it-IT" sz="3200" dirty="0"/>
              <a:t>		</a:t>
            </a:r>
          </a:p>
          <a:p>
            <a:pPr marL="0" lvl="3">
              <a:lnSpc>
                <a:spcPts val="3000"/>
              </a:lnSpc>
              <a:defRPr/>
            </a:pPr>
            <a:r>
              <a:rPr lang="it-IT" sz="2800" dirty="0"/>
              <a:t>Commitment 1: </a:t>
            </a:r>
            <a:r>
              <a:rPr lang="it-IT" sz="2800" dirty="0" err="1"/>
              <a:t>Mainstreaming</a:t>
            </a:r>
            <a:r>
              <a:rPr lang="it-IT" sz="2800" dirty="0"/>
              <a:t> (</a:t>
            </a:r>
            <a:r>
              <a:rPr lang="it-IT" sz="2800" dirty="0" err="1"/>
              <a:t>active</a:t>
            </a:r>
            <a:r>
              <a:rPr lang="it-IT" sz="2800" dirty="0"/>
              <a:t>) </a:t>
            </a:r>
            <a:r>
              <a:rPr lang="it-IT" sz="2800" dirty="0" err="1"/>
              <a:t>ageing</a:t>
            </a:r>
            <a:r>
              <a:rPr lang="it-IT" sz="2800" dirty="0"/>
              <a:t> in tutte le politiche pubbliche</a:t>
            </a:r>
          </a:p>
          <a:p>
            <a:pPr lvl="3">
              <a:lnSpc>
                <a:spcPts val="1000"/>
              </a:lnSpc>
              <a:defRPr/>
            </a:pPr>
            <a:r>
              <a:rPr lang="it-IT" sz="3200" dirty="0"/>
              <a:t>							</a:t>
            </a:r>
          </a:p>
          <a:p>
            <a:pPr lvl="3">
              <a:defRPr/>
            </a:pPr>
            <a:r>
              <a:rPr lang="it-IT" sz="2400" dirty="0"/>
              <a:t>- Ministeri</a:t>
            </a:r>
          </a:p>
          <a:p>
            <a:pPr lvl="3">
              <a:defRPr/>
            </a:pPr>
            <a:r>
              <a:rPr lang="it-IT" sz="2400" dirty="0"/>
              <a:t>- Dipartimenti Presidenza del consiglio dei ministri</a:t>
            </a:r>
          </a:p>
          <a:p>
            <a:pPr lvl="3">
              <a:defRPr/>
            </a:pPr>
            <a:r>
              <a:rPr lang="it-IT" sz="2400" dirty="0"/>
              <a:t>- Regioni e Province Autonome</a:t>
            </a:r>
          </a:p>
          <a:p>
            <a:pPr>
              <a:defRPr/>
            </a:pPr>
            <a:endParaRPr lang="it-IT" sz="800" dirty="0"/>
          </a:p>
          <a:p>
            <a:pPr marL="685800" indent="-685800">
              <a:buFont typeface="Arial" panose="020B0604020202020204" pitchFamily="34" charset="0"/>
              <a:buChar char="•"/>
              <a:defRPr/>
            </a:pPr>
            <a:r>
              <a:rPr lang="it-IT" sz="3200" dirty="0"/>
              <a:t>Obiettivi di sviluppo sostenibile (</a:t>
            </a:r>
            <a:r>
              <a:rPr lang="it-IT" sz="3200" dirty="0" err="1"/>
              <a:t>SDGs</a:t>
            </a:r>
            <a:r>
              <a:rPr lang="it-IT" sz="3200" dirty="0"/>
              <a:t>) dell’Agenda 2030 (</a:t>
            </a:r>
            <a:r>
              <a:rPr lang="it-IT" sz="3200" dirty="0" err="1"/>
              <a:t>United</a:t>
            </a:r>
            <a:r>
              <a:rPr lang="it-IT" sz="3200" dirty="0"/>
              <a:t> Nations)</a:t>
            </a:r>
          </a:p>
          <a:p>
            <a:pPr>
              <a:lnSpc>
                <a:spcPts val="1000"/>
              </a:lnSpc>
              <a:defRPr/>
            </a:pPr>
            <a:endParaRPr lang="it-IT" sz="3200" dirty="0"/>
          </a:p>
          <a:p>
            <a:pPr>
              <a:defRPr/>
            </a:pPr>
            <a:r>
              <a:rPr lang="it-IT" sz="2800" dirty="0"/>
              <a:t>SDG 17: Partnership (coinvolgimento stakeholder)</a:t>
            </a:r>
          </a:p>
          <a:p>
            <a:pPr>
              <a:lnSpc>
                <a:spcPts val="1000"/>
              </a:lnSpc>
              <a:defRPr/>
            </a:pPr>
            <a:endParaRPr lang="it-IT" sz="3200" dirty="0"/>
          </a:p>
          <a:p>
            <a:pPr>
              <a:defRPr/>
            </a:pPr>
            <a:r>
              <a:rPr lang="it-IT" sz="3200" dirty="0"/>
              <a:t>	</a:t>
            </a:r>
            <a:r>
              <a:rPr lang="it-IT" sz="2400" dirty="0"/>
              <a:t>- Stakeholder rilevanti della società civile: </a:t>
            </a:r>
            <a:r>
              <a:rPr lang="it-IT" sz="2400" dirty="0" err="1"/>
              <a:t>NGOs</a:t>
            </a:r>
            <a:r>
              <a:rPr lang="it-IT" sz="2400" dirty="0"/>
              <a:t>, accademia e</a:t>
            </a:r>
          </a:p>
          <a:p>
            <a:pPr>
              <a:defRPr/>
            </a:pPr>
            <a:r>
              <a:rPr lang="it-IT" sz="2400" dirty="0"/>
              <a:t>	 ricerca a livello nazionale e regionale</a:t>
            </a:r>
            <a:endParaRPr lang="it-IT" sz="2400" dirty="0">
              <a:solidFill>
                <a:schemeClr val="tx2">
                  <a:lumMod val="75000"/>
                </a:schemeClr>
              </a:solidFill>
              <a:sym typeface="Helvetica Neue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250825" y="188913"/>
            <a:ext cx="8785225" cy="6662737"/>
          </a:xfrm>
          <a:prstGeom prst="rect">
            <a:avLst/>
          </a:prstGeom>
        </p:spPr>
        <p:txBody>
          <a:bodyPr>
            <a:spAutoFit/>
          </a:bodyPr>
          <a:lstStyle/>
          <a:p>
            <a:pPr defTabSz="825500" fontAlgn="auto">
              <a:spcBef>
                <a:spcPts val="0"/>
              </a:spcBef>
              <a:spcAft>
                <a:spcPts val="600"/>
              </a:spcAft>
              <a:defRPr/>
            </a:pPr>
            <a:r>
              <a:rPr lang="it-IT" sz="4000" b="1" dirty="0">
                <a:solidFill>
                  <a:srgbClr val="81A6AB"/>
                </a:solidFill>
              </a:rPr>
              <a:t>Attività primo triennio</a:t>
            </a:r>
          </a:p>
          <a:p>
            <a:pPr>
              <a:defRPr/>
            </a:pPr>
            <a:endParaRPr lang="it-IT" dirty="0"/>
          </a:p>
          <a:p>
            <a:pPr>
              <a:defRPr/>
            </a:pPr>
            <a:r>
              <a:rPr lang="it-IT" sz="2800" b="1" dirty="0">
                <a:latin typeface="+mj-lt"/>
              </a:rPr>
              <a:t>Analisi dello stato dell’arte: </a:t>
            </a:r>
            <a:r>
              <a:rPr lang="it-IT" sz="2800" dirty="0">
                <a:latin typeface="+mj-lt"/>
              </a:rPr>
              <a:t>incontri in tutte le regioni e province autonome italiane, nonché nei ministeri e nei vari dipartimenti;</a:t>
            </a:r>
          </a:p>
          <a:p>
            <a:pPr>
              <a:defRPr/>
            </a:pPr>
            <a:endParaRPr lang="it-IT" sz="1400" dirty="0">
              <a:latin typeface="+mj-lt"/>
            </a:endParaRPr>
          </a:p>
          <a:p>
            <a:pPr>
              <a:defRPr/>
            </a:pPr>
            <a:r>
              <a:rPr lang="it-IT" sz="2800" b="1" dirty="0">
                <a:latin typeface="+mj-lt"/>
              </a:rPr>
              <a:t>Produzione raccomandazioni: </a:t>
            </a:r>
            <a:r>
              <a:rPr lang="it-IT" sz="2800" dirty="0">
                <a:latin typeface="+mj-lt"/>
              </a:rPr>
              <a:t>sulla base dello stato dell’arte riscontrato, il team di progetto e gli stakeholder hanno condiviso un percorso di consultazione e di elaborazione di raccomandazioni per lo sviluppo di normative e politiche in materia di invecchiamento attivo da applicare ai diversi livelli;</a:t>
            </a:r>
          </a:p>
          <a:p>
            <a:pPr>
              <a:defRPr/>
            </a:pPr>
            <a:endParaRPr lang="it-IT" sz="1400" dirty="0">
              <a:latin typeface="+mj-lt"/>
            </a:endParaRPr>
          </a:p>
          <a:p>
            <a:pPr>
              <a:defRPr/>
            </a:pPr>
            <a:r>
              <a:rPr lang="it-IT" sz="2800" b="1" dirty="0">
                <a:latin typeface="+mj-lt"/>
              </a:rPr>
              <a:t>Identificazione di possibili obiettivi politici: </a:t>
            </a:r>
            <a:r>
              <a:rPr lang="it-IT" sz="2800" dirty="0">
                <a:latin typeface="+mj-lt"/>
              </a:rPr>
              <a:t>al fine di aggiornare lo stato dell’arte esistente, applicando le raccomandazioni prodotte.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egnaposto numero diapositiva 3"/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3113362-A080-4EE8-9B6B-94BB03ACA864}" type="slidenum">
              <a:rPr lang="it-IT" altLang="it-IT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6</a:t>
            </a:fld>
            <a:endParaRPr lang="it-IT" altLang="it-IT" sz="1200" smtClean="0">
              <a:solidFill>
                <a:srgbClr val="898989"/>
              </a:solidFill>
            </a:endParaRPr>
          </a:p>
        </p:txBody>
      </p:sp>
      <p:sp>
        <p:nvSpPr>
          <p:cNvPr id="12291" name="Rettangolo 2"/>
          <p:cNvSpPr>
            <a:spLocks noChangeArrowheads="1"/>
          </p:cNvSpPr>
          <p:nvPr/>
        </p:nvSpPr>
        <p:spPr bwMode="auto">
          <a:xfrm>
            <a:off x="250825" y="-27384"/>
            <a:ext cx="878522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8255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8255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8255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8255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8255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8255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8255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8255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8255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it-IT" altLang="it-IT" sz="4000" b="1" dirty="0">
                <a:solidFill>
                  <a:srgbClr val="81A6AB"/>
                </a:solidFill>
              </a:rPr>
              <a:t>Attività primo triennio</a:t>
            </a:r>
          </a:p>
        </p:txBody>
      </p:sp>
      <p:pic>
        <p:nvPicPr>
          <p:cNvPr id="12292" name="Immagin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220" y="620687"/>
            <a:ext cx="8221236" cy="53725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CasellaDiTesto 4"/>
          <p:cNvSpPr txBox="1"/>
          <p:nvPr/>
        </p:nvSpPr>
        <p:spPr>
          <a:xfrm>
            <a:off x="-36512" y="6000383"/>
            <a:ext cx="9289032" cy="34881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spcFirstLastPara="1" lIns="50800" tIns="50800" rIns="50800" bIns="50800" spcCol="38100" anchor="ctr">
            <a:spAutoFit/>
          </a:bodyPr>
          <a:lstStyle/>
          <a:p>
            <a:pPr algn="just">
              <a:defRPr/>
            </a:pPr>
            <a:r>
              <a:rPr lang="it-IT" sz="1600" dirty="0">
                <a:hlinkClick r:id="rId4"/>
              </a:rPr>
              <a:t>https://famiglia.governo.it/it/politiche-e-attivita/invecchiamento-attivo/progetto-di-coordinamento-nazionale</a:t>
            </a:r>
            <a:endParaRPr lang="it-IT" sz="3000" b="1" dirty="0">
              <a:solidFill>
                <a:srgbClr val="000000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ttangolo 1"/>
          <p:cNvSpPr>
            <a:spLocks noChangeArrowheads="1"/>
          </p:cNvSpPr>
          <p:nvPr/>
        </p:nvSpPr>
        <p:spPr bwMode="auto">
          <a:xfrm>
            <a:off x="395288" y="1557338"/>
            <a:ext cx="7921625" cy="452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>
                <a:ea typeface="Calibri" panose="020F0502020204030204" pitchFamily="34" charset="0"/>
                <a:cs typeface="Times New Roman" panose="02020603050405020304" pitchFamily="18" charset="0"/>
              </a:rPr>
              <a:t>Il rapporto include e discute intendimenti da parte di ogni amministrazione e osservazioni eventualmente espresse dagli stakeholder della società civile.</a:t>
            </a:r>
          </a:p>
          <a:p>
            <a:pPr>
              <a:spcBef>
                <a:spcPct val="0"/>
              </a:spcBef>
              <a:buFontTx/>
              <a:buNone/>
            </a:pPr>
            <a:endParaRPr lang="it-IT" altLang="it-IT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it-IT" altLang="it-IT">
                <a:ea typeface="Calibri" panose="020F0502020204030204" pitchFamily="34" charset="0"/>
                <a:cs typeface="Times New Roman" panose="02020603050405020304" pitchFamily="18" charset="0"/>
              </a:rPr>
              <a:t>Identificati tre gruppi di regioni/PA, ogni gruppo comprendente regioni/PA con caratteristiche assimilabili, in termini di politiche IA</a:t>
            </a:r>
            <a:endParaRPr lang="it-IT" altLang="it-IT">
              <a:ea typeface="Calibri" panose="020F0502020204030204" pitchFamily="34" charset="0"/>
            </a:endParaRPr>
          </a:p>
        </p:txBody>
      </p:sp>
      <p:sp>
        <p:nvSpPr>
          <p:cNvPr id="14339" name="CasellaDiTesto 4"/>
          <p:cNvSpPr txBox="1">
            <a:spLocks noChangeArrowheads="1"/>
          </p:cNvSpPr>
          <p:nvPr/>
        </p:nvSpPr>
        <p:spPr bwMode="auto">
          <a:xfrm>
            <a:off x="611188" y="333375"/>
            <a:ext cx="8353425" cy="706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4000" b="1">
                <a:solidFill>
                  <a:srgbClr val="81A6AB"/>
                </a:solidFill>
              </a:rPr>
              <a:t>Rapporto T3: chiave di lettura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el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045646"/>
              </p:ext>
            </p:extLst>
          </p:nvPr>
        </p:nvGraphicFramePr>
        <p:xfrm>
          <a:off x="3635375" y="1501136"/>
          <a:ext cx="5400675" cy="538424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400675">
                  <a:extLst>
                    <a:ext uri="{9D8B030D-6E8A-4147-A177-3AD203B41FA5}">
                      <a16:colId xmlns:a16="http://schemas.microsoft.com/office/drawing/2014/main" val="987797849"/>
                    </a:ext>
                  </a:extLst>
                </a:gridCol>
              </a:tblGrid>
              <a:tr h="29353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7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MINISTERI</a:t>
                      </a:r>
                    </a:p>
                  </a:txBody>
                  <a:tcPr marL="68581" marR="68581" marT="0" marB="0" anchor="b"/>
                </a:tc>
                <a:extLst>
                  <a:ext uri="{0D108BD9-81ED-4DB2-BD59-A6C34878D82A}">
                    <a16:rowId xmlns:a16="http://schemas.microsoft.com/office/drawing/2014/main" val="2442721867"/>
                  </a:ext>
                </a:extLst>
              </a:tr>
              <a:tr h="51301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7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Affari esteri e cooperazione internazionale</a:t>
                      </a:r>
                    </a:p>
                  </a:txBody>
                  <a:tcPr marL="68581" marR="68581" marT="0" marB="0" anchor="b"/>
                </a:tc>
                <a:extLst>
                  <a:ext uri="{0D108BD9-81ED-4DB2-BD59-A6C34878D82A}">
                    <a16:rowId xmlns:a16="http://schemas.microsoft.com/office/drawing/2014/main" val="4112245112"/>
                  </a:ext>
                </a:extLst>
              </a:tr>
              <a:tr h="29353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700" b="1" kern="120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Economia e Finanze</a:t>
                      </a:r>
                    </a:p>
                  </a:txBody>
                  <a:tcPr marL="68581" marR="68581" marT="0" marB="0" anchor="b"/>
                </a:tc>
                <a:extLst>
                  <a:ext uri="{0D108BD9-81ED-4DB2-BD59-A6C34878D82A}">
                    <a16:rowId xmlns:a16="http://schemas.microsoft.com/office/drawing/2014/main" val="353484893"/>
                  </a:ext>
                </a:extLst>
              </a:tr>
              <a:tr h="29353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700" b="1" kern="120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Lavoro e politiche sociali</a:t>
                      </a:r>
                    </a:p>
                  </a:txBody>
                  <a:tcPr marL="68581" marR="68581" marT="0" marB="0" anchor="b"/>
                </a:tc>
                <a:extLst>
                  <a:ext uri="{0D108BD9-81ED-4DB2-BD59-A6C34878D82A}">
                    <a16:rowId xmlns:a16="http://schemas.microsoft.com/office/drawing/2014/main" val="413396709"/>
                  </a:ext>
                </a:extLst>
              </a:tr>
              <a:tr h="29353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7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Politiche agricole, alimentari e forestali</a:t>
                      </a:r>
                    </a:p>
                  </a:txBody>
                  <a:tcPr marL="68581" marR="68581" marT="0" marB="0" anchor="b"/>
                </a:tc>
                <a:extLst>
                  <a:ext uri="{0D108BD9-81ED-4DB2-BD59-A6C34878D82A}">
                    <a16:rowId xmlns:a16="http://schemas.microsoft.com/office/drawing/2014/main" val="3114964325"/>
                  </a:ext>
                </a:extLst>
              </a:tr>
              <a:tr h="29353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700" b="1" kern="120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Salute</a:t>
                      </a:r>
                    </a:p>
                  </a:txBody>
                  <a:tcPr marL="68581" marR="68581" marT="0" marB="0" anchor="b"/>
                </a:tc>
                <a:extLst>
                  <a:ext uri="{0D108BD9-81ED-4DB2-BD59-A6C34878D82A}">
                    <a16:rowId xmlns:a16="http://schemas.microsoft.com/office/drawing/2014/main" val="2178905367"/>
                  </a:ext>
                </a:extLst>
              </a:tr>
              <a:tr h="58707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7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Sviluppo </a:t>
                      </a:r>
                      <a:r>
                        <a:rPr lang="it-IT" sz="17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Economico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it-IT" sz="17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1" marR="68581" marT="0" marB="0" anchor="b"/>
                </a:tc>
                <a:extLst>
                  <a:ext uri="{0D108BD9-81ED-4DB2-BD59-A6C34878D82A}">
                    <a16:rowId xmlns:a16="http://schemas.microsoft.com/office/drawing/2014/main" val="25937034"/>
                  </a:ext>
                </a:extLst>
              </a:tr>
              <a:tr h="29353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7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DIPARTIMENTI PCM</a:t>
                      </a:r>
                    </a:p>
                  </a:txBody>
                  <a:tcPr marL="68581" marR="68581" marT="0" marB="0"/>
                </a:tc>
                <a:extLst>
                  <a:ext uri="{0D108BD9-81ED-4DB2-BD59-A6C34878D82A}">
                    <a16:rowId xmlns:a16="http://schemas.microsoft.com/office/drawing/2014/main" val="241303373"/>
                  </a:ext>
                </a:extLst>
              </a:tr>
              <a:tr h="29353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7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Servizio civile universale e politiche giovanili</a:t>
                      </a:r>
                    </a:p>
                  </a:txBody>
                  <a:tcPr marL="68581" marR="68581" marT="0" marB="0"/>
                </a:tc>
                <a:extLst>
                  <a:ext uri="{0D108BD9-81ED-4DB2-BD59-A6C34878D82A}">
                    <a16:rowId xmlns:a16="http://schemas.microsoft.com/office/drawing/2014/main" val="3195968818"/>
                  </a:ext>
                </a:extLst>
              </a:tr>
              <a:tr h="29353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7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Pari opportunità</a:t>
                      </a:r>
                    </a:p>
                  </a:txBody>
                  <a:tcPr marL="68581" marR="68581" marT="0" marB="0"/>
                </a:tc>
                <a:extLst>
                  <a:ext uri="{0D108BD9-81ED-4DB2-BD59-A6C34878D82A}">
                    <a16:rowId xmlns:a16="http://schemas.microsoft.com/office/drawing/2014/main" val="210188162"/>
                  </a:ext>
                </a:extLst>
              </a:tr>
              <a:tr h="29353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700" b="1" kern="120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Politiche della Famiglia</a:t>
                      </a:r>
                    </a:p>
                  </a:txBody>
                  <a:tcPr marL="68581" marR="68581" marT="0" marB="0"/>
                </a:tc>
                <a:extLst>
                  <a:ext uri="{0D108BD9-81ED-4DB2-BD59-A6C34878D82A}">
                    <a16:rowId xmlns:a16="http://schemas.microsoft.com/office/drawing/2014/main" val="4061305693"/>
                  </a:ext>
                </a:extLst>
              </a:tr>
              <a:tr h="29353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700" b="1" kern="120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Dipartimento per lo Sport</a:t>
                      </a:r>
                    </a:p>
                  </a:txBody>
                  <a:tcPr marL="68581" marR="68581" marT="0" marB="0"/>
                </a:tc>
                <a:extLst>
                  <a:ext uri="{0D108BD9-81ED-4DB2-BD59-A6C34878D82A}">
                    <a16:rowId xmlns:a16="http://schemas.microsoft.com/office/drawing/2014/main" val="1076198930"/>
                  </a:ext>
                </a:extLst>
              </a:tr>
              <a:tr h="29353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7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Trasformazione </a:t>
                      </a:r>
                      <a:r>
                        <a:rPr lang="it-IT" sz="17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Digitale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it-IT" sz="17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1" marR="68581" marT="0" marB="0"/>
                </a:tc>
                <a:extLst>
                  <a:ext uri="{0D108BD9-81ED-4DB2-BD59-A6C34878D82A}">
                    <a16:rowId xmlns:a16="http://schemas.microsoft.com/office/drawing/2014/main" val="2177778108"/>
                  </a:ext>
                </a:extLst>
              </a:tr>
              <a:tr h="29353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700" b="1" kern="120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AGENZIE</a:t>
                      </a:r>
                    </a:p>
                  </a:txBody>
                  <a:tcPr marL="68581" marR="68581" marT="0" marB="0"/>
                </a:tc>
                <a:extLst>
                  <a:ext uri="{0D108BD9-81ED-4DB2-BD59-A6C34878D82A}">
                    <a16:rowId xmlns:a16="http://schemas.microsoft.com/office/drawing/2014/main" val="857975547"/>
                  </a:ext>
                </a:extLst>
              </a:tr>
              <a:tr h="51301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7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Agenzia Nazionale per le Politiche Attive del Lavoro</a:t>
                      </a:r>
                    </a:p>
                  </a:txBody>
                  <a:tcPr marL="68581" marR="68581" marT="0" marB="0"/>
                </a:tc>
                <a:extLst>
                  <a:ext uri="{0D108BD9-81ED-4DB2-BD59-A6C34878D82A}">
                    <a16:rowId xmlns:a16="http://schemas.microsoft.com/office/drawing/2014/main" val="3956997850"/>
                  </a:ext>
                </a:extLst>
              </a:tr>
            </a:tbl>
          </a:graphicData>
        </a:graphic>
      </p:graphicFrame>
      <p:sp>
        <p:nvSpPr>
          <p:cNvPr id="16420" name="CasellaDiTesto 8"/>
          <p:cNvSpPr txBox="1">
            <a:spLocks noChangeArrowheads="1"/>
          </p:cNvSpPr>
          <p:nvPr/>
        </p:nvSpPr>
        <p:spPr bwMode="auto">
          <a:xfrm>
            <a:off x="3635375" y="44624"/>
            <a:ext cx="5616575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4000" b="1" dirty="0">
                <a:solidFill>
                  <a:srgbClr val="81A6AB"/>
                </a:solidFill>
              </a:rPr>
              <a:t>T3: le 33 amministrazioni investigate</a:t>
            </a:r>
          </a:p>
        </p:txBody>
      </p:sp>
      <p:graphicFrame>
        <p:nvGraphicFramePr>
          <p:cNvPr id="3" name="Tabella 2"/>
          <p:cNvGraphicFramePr>
            <a:graphicFrameLocks noGrp="1"/>
          </p:cNvGraphicFramePr>
          <p:nvPr/>
        </p:nvGraphicFramePr>
        <p:xfrm>
          <a:off x="107950" y="-26988"/>
          <a:ext cx="3455988" cy="694728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455988">
                  <a:extLst>
                    <a:ext uri="{9D8B030D-6E8A-4147-A177-3AD203B41FA5}">
                      <a16:colId xmlns:a16="http://schemas.microsoft.com/office/drawing/2014/main" val="379265106"/>
                    </a:ext>
                  </a:extLst>
                </a:gridCol>
              </a:tblGrid>
              <a:tr h="29348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</a:rPr>
                        <a:t>REGIONI E </a:t>
                      </a:r>
                      <a:r>
                        <a:rPr lang="it-IT" sz="1800" dirty="0" smtClean="0">
                          <a:effectLst/>
                        </a:rPr>
                        <a:t>PROVINCE </a:t>
                      </a:r>
                      <a:r>
                        <a:rPr lang="it-IT" sz="1800" dirty="0">
                          <a:effectLst/>
                        </a:rPr>
                        <a:t>AUTONOME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071" marR="66071" marT="0" marB="0"/>
                </a:tc>
                <a:extLst>
                  <a:ext uri="{0D108BD9-81ED-4DB2-BD59-A6C34878D82A}">
                    <a16:rowId xmlns:a16="http://schemas.microsoft.com/office/drawing/2014/main" val="427729361"/>
                  </a:ext>
                </a:extLst>
              </a:tr>
              <a:tr h="27722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700" dirty="0">
                          <a:effectLst/>
                        </a:rPr>
                        <a:t>GRUPPO 1</a:t>
                      </a:r>
                      <a:endParaRPr lang="it-IT" sz="1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071" marR="66071" marT="0" marB="0"/>
                </a:tc>
                <a:extLst>
                  <a:ext uri="{0D108BD9-81ED-4DB2-BD59-A6C34878D82A}">
                    <a16:rowId xmlns:a16="http://schemas.microsoft.com/office/drawing/2014/main" val="1915750057"/>
                  </a:ext>
                </a:extLst>
              </a:tr>
              <a:tr h="27722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700" dirty="0">
                          <a:effectLst/>
                        </a:rPr>
                        <a:t>Emilia-Romagna</a:t>
                      </a:r>
                      <a:endParaRPr lang="it-IT" sz="1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071" marR="66071" marT="0" marB="0"/>
                </a:tc>
                <a:extLst>
                  <a:ext uri="{0D108BD9-81ED-4DB2-BD59-A6C34878D82A}">
                    <a16:rowId xmlns:a16="http://schemas.microsoft.com/office/drawing/2014/main" val="307331855"/>
                  </a:ext>
                </a:extLst>
              </a:tr>
              <a:tr h="27722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700" dirty="0">
                          <a:effectLst/>
                        </a:rPr>
                        <a:t>Friuli-Venezia Giulia</a:t>
                      </a:r>
                      <a:endParaRPr lang="it-IT" sz="1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071" marR="66071" marT="0" marB="0"/>
                </a:tc>
                <a:extLst>
                  <a:ext uri="{0D108BD9-81ED-4DB2-BD59-A6C34878D82A}">
                    <a16:rowId xmlns:a16="http://schemas.microsoft.com/office/drawing/2014/main" val="3779591510"/>
                  </a:ext>
                </a:extLst>
              </a:tr>
              <a:tr h="27722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700" dirty="0">
                          <a:effectLst/>
                        </a:rPr>
                        <a:t>Veneto</a:t>
                      </a:r>
                      <a:endParaRPr lang="it-IT" sz="1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071" marR="66071" marT="0" marB="0"/>
                </a:tc>
                <a:extLst>
                  <a:ext uri="{0D108BD9-81ED-4DB2-BD59-A6C34878D82A}">
                    <a16:rowId xmlns:a16="http://schemas.microsoft.com/office/drawing/2014/main" val="3054908699"/>
                  </a:ext>
                </a:extLst>
              </a:tr>
              <a:tr h="27722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700" dirty="0">
                          <a:effectLst/>
                        </a:rPr>
                        <a:t>Umbria</a:t>
                      </a:r>
                      <a:endParaRPr lang="it-IT" sz="1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071" marR="66071" marT="0" marB="0"/>
                </a:tc>
                <a:extLst>
                  <a:ext uri="{0D108BD9-81ED-4DB2-BD59-A6C34878D82A}">
                    <a16:rowId xmlns:a16="http://schemas.microsoft.com/office/drawing/2014/main" val="1722325779"/>
                  </a:ext>
                </a:extLst>
              </a:tr>
              <a:tr h="27722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700" dirty="0">
                          <a:effectLst/>
                        </a:rPr>
                        <a:t>GRUPPO 2</a:t>
                      </a:r>
                      <a:endParaRPr lang="it-IT" sz="1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071" marR="66071" marT="0" marB="0"/>
                </a:tc>
                <a:extLst>
                  <a:ext uri="{0D108BD9-81ED-4DB2-BD59-A6C34878D82A}">
                    <a16:rowId xmlns:a16="http://schemas.microsoft.com/office/drawing/2014/main" val="184792766"/>
                  </a:ext>
                </a:extLst>
              </a:tr>
              <a:tr h="27722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700" dirty="0">
                          <a:effectLst/>
                        </a:rPr>
                        <a:t>Basilicata</a:t>
                      </a:r>
                      <a:endParaRPr lang="it-IT" sz="1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071" marR="66071" marT="0" marB="0"/>
                </a:tc>
                <a:extLst>
                  <a:ext uri="{0D108BD9-81ED-4DB2-BD59-A6C34878D82A}">
                    <a16:rowId xmlns:a16="http://schemas.microsoft.com/office/drawing/2014/main" val="3622392795"/>
                  </a:ext>
                </a:extLst>
              </a:tr>
              <a:tr h="27722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700" dirty="0">
                          <a:effectLst/>
                        </a:rPr>
                        <a:t>PA Bolzano</a:t>
                      </a:r>
                      <a:endParaRPr lang="it-IT" sz="1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071" marR="66071" marT="0" marB="0"/>
                </a:tc>
                <a:extLst>
                  <a:ext uri="{0D108BD9-81ED-4DB2-BD59-A6C34878D82A}">
                    <a16:rowId xmlns:a16="http://schemas.microsoft.com/office/drawing/2014/main" val="1720982194"/>
                  </a:ext>
                </a:extLst>
              </a:tr>
              <a:tr h="27722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700" dirty="0">
                          <a:effectLst/>
                        </a:rPr>
                        <a:t>Lazio</a:t>
                      </a:r>
                      <a:endParaRPr lang="it-IT" sz="1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071" marR="66071" marT="0" marB="0"/>
                </a:tc>
                <a:extLst>
                  <a:ext uri="{0D108BD9-81ED-4DB2-BD59-A6C34878D82A}">
                    <a16:rowId xmlns:a16="http://schemas.microsoft.com/office/drawing/2014/main" val="476235683"/>
                  </a:ext>
                </a:extLst>
              </a:tr>
              <a:tr h="27722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700" dirty="0">
                          <a:effectLst/>
                        </a:rPr>
                        <a:t>Liguria</a:t>
                      </a:r>
                      <a:endParaRPr lang="it-IT" sz="1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071" marR="66071" marT="0" marB="0"/>
                </a:tc>
                <a:extLst>
                  <a:ext uri="{0D108BD9-81ED-4DB2-BD59-A6C34878D82A}">
                    <a16:rowId xmlns:a16="http://schemas.microsoft.com/office/drawing/2014/main" val="2762548041"/>
                  </a:ext>
                </a:extLst>
              </a:tr>
              <a:tr h="27722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700" dirty="0">
                          <a:effectLst/>
                        </a:rPr>
                        <a:t>Marche</a:t>
                      </a:r>
                      <a:endParaRPr lang="it-IT" sz="1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071" marR="66071" marT="0" marB="0"/>
                </a:tc>
                <a:extLst>
                  <a:ext uri="{0D108BD9-81ED-4DB2-BD59-A6C34878D82A}">
                    <a16:rowId xmlns:a16="http://schemas.microsoft.com/office/drawing/2014/main" val="3824893458"/>
                  </a:ext>
                </a:extLst>
              </a:tr>
              <a:tr h="27722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700" dirty="0">
                          <a:effectLst/>
                        </a:rPr>
                        <a:t>Toscana</a:t>
                      </a:r>
                      <a:endParaRPr lang="it-IT" sz="1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071" marR="66071" marT="0" marB="0"/>
                </a:tc>
                <a:extLst>
                  <a:ext uri="{0D108BD9-81ED-4DB2-BD59-A6C34878D82A}">
                    <a16:rowId xmlns:a16="http://schemas.microsoft.com/office/drawing/2014/main" val="1350984511"/>
                  </a:ext>
                </a:extLst>
              </a:tr>
              <a:tr h="27722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700" dirty="0">
                          <a:effectLst/>
                        </a:rPr>
                        <a:t>PA Trento</a:t>
                      </a:r>
                      <a:endParaRPr lang="it-IT" sz="1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071" marR="66071" marT="0" marB="0"/>
                </a:tc>
                <a:extLst>
                  <a:ext uri="{0D108BD9-81ED-4DB2-BD59-A6C34878D82A}">
                    <a16:rowId xmlns:a16="http://schemas.microsoft.com/office/drawing/2014/main" val="1368957327"/>
                  </a:ext>
                </a:extLst>
              </a:tr>
              <a:tr h="27722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700" dirty="0">
                          <a:effectLst/>
                        </a:rPr>
                        <a:t>Valle d’Aosta</a:t>
                      </a:r>
                      <a:endParaRPr lang="it-IT" sz="1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071" marR="66071" marT="0" marB="0"/>
                </a:tc>
                <a:extLst>
                  <a:ext uri="{0D108BD9-81ED-4DB2-BD59-A6C34878D82A}">
                    <a16:rowId xmlns:a16="http://schemas.microsoft.com/office/drawing/2014/main" val="664465452"/>
                  </a:ext>
                </a:extLst>
              </a:tr>
              <a:tr h="27722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700" dirty="0">
                          <a:effectLst/>
                        </a:rPr>
                        <a:t>GRUPPO 3</a:t>
                      </a:r>
                      <a:endParaRPr lang="it-IT" sz="1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071" marR="66071" marT="0" marB="0"/>
                </a:tc>
                <a:extLst>
                  <a:ext uri="{0D108BD9-81ED-4DB2-BD59-A6C34878D82A}">
                    <a16:rowId xmlns:a16="http://schemas.microsoft.com/office/drawing/2014/main" val="3747409261"/>
                  </a:ext>
                </a:extLst>
              </a:tr>
              <a:tr h="27722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700" dirty="0">
                          <a:effectLst/>
                        </a:rPr>
                        <a:t>Abruzzo</a:t>
                      </a:r>
                      <a:endParaRPr lang="it-IT" sz="1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071" marR="66071" marT="0" marB="0"/>
                </a:tc>
                <a:extLst>
                  <a:ext uri="{0D108BD9-81ED-4DB2-BD59-A6C34878D82A}">
                    <a16:rowId xmlns:a16="http://schemas.microsoft.com/office/drawing/2014/main" val="1779597671"/>
                  </a:ext>
                </a:extLst>
              </a:tr>
              <a:tr h="27722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700" dirty="0">
                          <a:effectLst/>
                        </a:rPr>
                        <a:t>Calabria</a:t>
                      </a:r>
                      <a:endParaRPr lang="it-IT" sz="1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071" marR="66071" marT="0" marB="0"/>
                </a:tc>
                <a:extLst>
                  <a:ext uri="{0D108BD9-81ED-4DB2-BD59-A6C34878D82A}">
                    <a16:rowId xmlns:a16="http://schemas.microsoft.com/office/drawing/2014/main" val="575391309"/>
                  </a:ext>
                </a:extLst>
              </a:tr>
              <a:tr h="27722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700" dirty="0">
                          <a:effectLst/>
                        </a:rPr>
                        <a:t>Campania</a:t>
                      </a:r>
                      <a:endParaRPr lang="it-IT" sz="1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071" marR="66071" marT="0" marB="0"/>
                </a:tc>
                <a:extLst>
                  <a:ext uri="{0D108BD9-81ED-4DB2-BD59-A6C34878D82A}">
                    <a16:rowId xmlns:a16="http://schemas.microsoft.com/office/drawing/2014/main" val="2365623478"/>
                  </a:ext>
                </a:extLst>
              </a:tr>
              <a:tr h="27722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700" dirty="0">
                          <a:effectLst/>
                        </a:rPr>
                        <a:t>Lombardia</a:t>
                      </a:r>
                      <a:endParaRPr lang="it-IT" sz="1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071" marR="66071" marT="0" marB="0"/>
                </a:tc>
                <a:extLst>
                  <a:ext uri="{0D108BD9-81ED-4DB2-BD59-A6C34878D82A}">
                    <a16:rowId xmlns:a16="http://schemas.microsoft.com/office/drawing/2014/main" val="3416811748"/>
                  </a:ext>
                </a:extLst>
              </a:tr>
              <a:tr h="27722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700" dirty="0">
                          <a:effectLst/>
                        </a:rPr>
                        <a:t>Molise</a:t>
                      </a:r>
                      <a:endParaRPr lang="it-IT" sz="1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071" marR="66071" marT="0" marB="0"/>
                </a:tc>
                <a:extLst>
                  <a:ext uri="{0D108BD9-81ED-4DB2-BD59-A6C34878D82A}">
                    <a16:rowId xmlns:a16="http://schemas.microsoft.com/office/drawing/2014/main" val="3388647417"/>
                  </a:ext>
                </a:extLst>
              </a:tr>
              <a:tr h="27722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700" dirty="0">
                          <a:effectLst/>
                        </a:rPr>
                        <a:t>Piemonte</a:t>
                      </a:r>
                      <a:endParaRPr lang="it-IT" sz="1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071" marR="66071" marT="0" marB="0"/>
                </a:tc>
                <a:extLst>
                  <a:ext uri="{0D108BD9-81ED-4DB2-BD59-A6C34878D82A}">
                    <a16:rowId xmlns:a16="http://schemas.microsoft.com/office/drawing/2014/main" val="603251446"/>
                  </a:ext>
                </a:extLst>
              </a:tr>
              <a:tr h="27722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700" dirty="0">
                          <a:effectLst/>
                        </a:rPr>
                        <a:t>Puglia</a:t>
                      </a:r>
                      <a:endParaRPr lang="it-IT" sz="1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071" marR="66071" marT="0" marB="0"/>
                </a:tc>
                <a:extLst>
                  <a:ext uri="{0D108BD9-81ED-4DB2-BD59-A6C34878D82A}">
                    <a16:rowId xmlns:a16="http://schemas.microsoft.com/office/drawing/2014/main" val="2316287824"/>
                  </a:ext>
                </a:extLst>
              </a:tr>
              <a:tr h="27722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700" dirty="0">
                          <a:effectLst/>
                        </a:rPr>
                        <a:t>Sardegna</a:t>
                      </a:r>
                      <a:endParaRPr lang="it-IT" sz="1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071" marR="66071" marT="0" marB="0"/>
                </a:tc>
                <a:extLst>
                  <a:ext uri="{0D108BD9-81ED-4DB2-BD59-A6C34878D82A}">
                    <a16:rowId xmlns:a16="http://schemas.microsoft.com/office/drawing/2014/main" val="4187665706"/>
                  </a:ext>
                </a:extLst>
              </a:tr>
              <a:tr h="27722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700" dirty="0">
                          <a:effectLst/>
                        </a:rPr>
                        <a:t>Sicilia</a:t>
                      </a:r>
                      <a:endParaRPr lang="it-IT" sz="1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071" marR="66071" marT="0" marB="0"/>
                </a:tc>
                <a:extLst>
                  <a:ext uri="{0D108BD9-81ED-4DB2-BD59-A6C34878D82A}">
                    <a16:rowId xmlns:a16="http://schemas.microsoft.com/office/drawing/2014/main" val="1949528379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1115616" y="-74811"/>
            <a:ext cx="8028384" cy="148758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spcFirstLastPara="1" lIns="50800" tIns="50800" rIns="50800" bIns="50800" spcCol="38100" anchor="ctr">
            <a:spAutoFit/>
          </a:bodyPr>
          <a:lstStyle/>
          <a:p>
            <a:pPr algn="r" defTabSz="825500" fontAlgn="auto">
              <a:spcBef>
                <a:spcPts val="0"/>
              </a:spcBef>
              <a:spcAft>
                <a:spcPts val="600"/>
              </a:spcAft>
              <a:defRPr/>
            </a:pPr>
            <a:r>
              <a:rPr lang="it-IT" sz="4000" dirty="0">
                <a:solidFill>
                  <a:srgbClr val="81A6AB"/>
                </a:solidFill>
              </a:rPr>
              <a:t>L’indice di invecchiamento attivo </a:t>
            </a:r>
          </a:p>
          <a:p>
            <a:pPr algn="r" defTabSz="825500" fontAlgn="auto">
              <a:spcBef>
                <a:spcPts val="0"/>
              </a:spcBef>
              <a:spcAft>
                <a:spcPts val="600"/>
              </a:spcAft>
              <a:defRPr/>
            </a:pPr>
            <a:r>
              <a:rPr lang="it-IT" sz="4000" dirty="0">
                <a:solidFill>
                  <a:srgbClr val="81A6AB"/>
                </a:solidFill>
              </a:rPr>
              <a:t>nelle regioni italiane</a:t>
            </a:r>
            <a:endParaRPr lang="it-IT" sz="4000" dirty="0">
              <a:solidFill>
                <a:schemeClr val="tx2">
                  <a:lumMod val="75000"/>
                </a:schemeClr>
              </a:solidFill>
              <a:sym typeface="Helvetica Neue"/>
            </a:endParaRPr>
          </a:p>
        </p:txBody>
      </p:sp>
      <p:pic>
        <p:nvPicPr>
          <p:cNvPr id="20483" name="Immagin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550" y="765175"/>
            <a:ext cx="4522788" cy="572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4" name="Immagin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625" y="1916113"/>
            <a:ext cx="3338513" cy="2741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ema INRC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Universo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Tema INRCA</Template>
  <TotalTime>10921</TotalTime>
  <Words>1296</Words>
  <Application>Microsoft Office PowerPoint</Application>
  <PresentationFormat>Presentazione su schermo (4:3)</PresentationFormat>
  <Paragraphs>179</Paragraphs>
  <Slides>18</Slides>
  <Notes>14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18</vt:i4>
      </vt:variant>
    </vt:vector>
  </HeadingPairs>
  <TitlesOfParts>
    <vt:vector size="24" baseType="lpstr">
      <vt:lpstr>Arial</vt:lpstr>
      <vt:lpstr>Calibri</vt:lpstr>
      <vt:lpstr>Helvetica Neue</vt:lpstr>
      <vt:lpstr>Times New Roman</vt:lpstr>
      <vt:lpstr>Wingdings</vt:lpstr>
      <vt:lpstr>Tema INRCA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Grazie dell’attenzione  a.principi@inrca.it   g.lamura@inrca.it </vt:lpstr>
    </vt:vector>
  </TitlesOfParts>
  <Company>INRCA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rossi</dc:creator>
  <cp:lastModifiedBy>Principi Andrea</cp:lastModifiedBy>
  <cp:revision>1011</cp:revision>
  <cp:lastPrinted>2010-09-29T12:11:51Z</cp:lastPrinted>
  <dcterms:created xsi:type="dcterms:W3CDTF">2010-09-16T11:33:02Z</dcterms:created>
  <dcterms:modified xsi:type="dcterms:W3CDTF">2022-05-24T05:18:28Z</dcterms:modified>
</cp:coreProperties>
</file>