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891" r:id="rId2"/>
    <p:sldMasterId id="2147483903" r:id="rId3"/>
    <p:sldMasterId id="2147483915" r:id="rId4"/>
    <p:sldMasterId id="2147483939" r:id="rId5"/>
    <p:sldMasterId id="2147483952" r:id="rId6"/>
    <p:sldMasterId id="2147483964" r:id="rId7"/>
    <p:sldMasterId id="2147483989" r:id="rId8"/>
  </p:sldMasterIdLst>
  <p:notesMasterIdLst>
    <p:notesMasterId r:id="rId20"/>
  </p:notesMasterIdLst>
  <p:handoutMasterIdLst>
    <p:handoutMasterId r:id="rId21"/>
  </p:handoutMasterIdLst>
  <p:sldIdLst>
    <p:sldId id="1234" r:id="rId9"/>
    <p:sldId id="970" r:id="rId10"/>
    <p:sldId id="1240" r:id="rId11"/>
    <p:sldId id="1246" r:id="rId12"/>
    <p:sldId id="1251" r:id="rId13"/>
    <p:sldId id="816" r:id="rId14"/>
    <p:sldId id="457" r:id="rId15"/>
    <p:sldId id="1250" r:id="rId16"/>
    <p:sldId id="1259" r:id="rId17"/>
    <p:sldId id="1017" r:id="rId18"/>
    <p:sldId id="477" r:id="rId19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6CCFF"/>
    <a:srgbClr val="FF0066"/>
    <a:srgbClr val="003399"/>
    <a:srgbClr val="FF9900"/>
    <a:srgbClr val="CC0000"/>
    <a:srgbClr val="33CC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2" autoAdjust="0"/>
    <p:restoredTop sz="90148" autoAdjust="0"/>
  </p:normalViewPr>
  <p:slideViewPr>
    <p:cSldViewPr>
      <p:cViewPr varScale="1">
        <p:scale>
          <a:sx n="60" d="100"/>
          <a:sy n="60" d="100"/>
        </p:scale>
        <p:origin x="7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58892" cy="36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8" tIns="45603" rIns="91208" bIns="45603" numCol="1" anchor="t" anchorCtr="0" compatLnSpc="1">
            <a:prstTxWarp prst="textNoShape">
              <a:avLst/>
            </a:prstTxWarp>
          </a:bodyPr>
          <a:lstStyle>
            <a:lvl1pPr defTabSz="91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6156" y="0"/>
            <a:ext cx="4371292" cy="36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8" tIns="45603" rIns="91208" bIns="45603" numCol="1" anchor="t" anchorCtr="0" compatLnSpc="1">
            <a:prstTxWarp prst="textNoShape">
              <a:avLst/>
            </a:prstTxWarp>
          </a:bodyPr>
          <a:lstStyle>
            <a:lvl1pPr algn="r" defTabSz="91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78464"/>
            <a:ext cx="4258892" cy="31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8" tIns="45603" rIns="91208" bIns="45603" numCol="1" anchor="b" anchorCtr="0" compatLnSpc="1">
            <a:prstTxWarp prst="textNoShape">
              <a:avLst/>
            </a:prstTxWarp>
          </a:bodyPr>
          <a:lstStyle>
            <a:lvl1pPr defTabSz="9124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6156" y="6478464"/>
            <a:ext cx="4371292" cy="31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8" tIns="45603" rIns="91208" bIns="45603" numCol="1" anchor="b" anchorCtr="0" compatLnSpc="1">
            <a:prstTxWarp prst="textNoShape">
              <a:avLst/>
            </a:prstTxWarp>
          </a:bodyPr>
          <a:lstStyle>
            <a:lvl1pPr algn="r" defTabSz="911151">
              <a:defRPr sz="1200"/>
            </a:lvl1pPr>
          </a:lstStyle>
          <a:p>
            <a:pPr>
              <a:defRPr/>
            </a:pPr>
            <a:fld id="{7355D14F-C26A-47BA-B24E-409ADC19FAFC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4348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0466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7" tIns="45755" rIns="91507" bIns="45755" numCol="1" anchor="t" anchorCtr="0" compatLnSpc="1">
            <a:prstTxWarp prst="textNoShape">
              <a:avLst/>
            </a:prstTxWarp>
          </a:bodyPr>
          <a:lstStyle>
            <a:lvl1pPr defTabSz="9155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633" y="1"/>
            <a:ext cx="4298925" cy="3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7" tIns="45755" rIns="91507" bIns="45755" numCol="1" anchor="t" anchorCtr="0" compatLnSpc="1">
            <a:prstTxWarp prst="textNoShape">
              <a:avLst/>
            </a:prstTxWarp>
          </a:bodyPr>
          <a:lstStyle>
            <a:lvl1pPr algn="r" defTabSz="9155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11175"/>
            <a:ext cx="4530725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586" y="3228592"/>
            <a:ext cx="7943466" cy="30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7" tIns="45755" rIns="91507" bIns="45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5664"/>
            <a:ext cx="4300466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7" tIns="45755" rIns="91507" bIns="45755" numCol="1" anchor="b" anchorCtr="0" compatLnSpc="1">
            <a:prstTxWarp prst="textNoShape">
              <a:avLst/>
            </a:prstTxWarp>
          </a:bodyPr>
          <a:lstStyle>
            <a:lvl1pPr defTabSz="9155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633" y="6455664"/>
            <a:ext cx="4298925" cy="34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07" tIns="45755" rIns="91507" bIns="4575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6C2983-46D7-4740-9E09-DBABD5CBFD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526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2983-46D7-4740-9E09-DBABD5CBFD3E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594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9872">
              <a:lnSpc>
                <a:spcPct val="150000"/>
              </a:lnSpc>
              <a:spcBef>
                <a:spcPct val="50000"/>
              </a:spcBef>
              <a:defRPr/>
            </a:pPr>
            <a:fld id="{D3D05050-7DAA-4ED8-8003-60F504D71429}" type="slidenum">
              <a:rPr kumimoji="1" lang="it-IT">
                <a:solidFill>
                  <a:srgbClr val="000000"/>
                </a:solidFill>
                <a:latin typeface="Verdana" panose="020B0604030504040204" pitchFamily="34" charset="0"/>
              </a:rPr>
              <a:pPr defTabSz="889872">
                <a:lnSpc>
                  <a:spcPct val="150000"/>
                </a:lnSpc>
                <a:spcBef>
                  <a:spcPct val="50000"/>
                </a:spcBef>
                <a:defRPr/>
              </a:pPr>
              <a:t>11</a:t>
            </a:fld>
            <a:endParaRPr kumimoji="1" lang="it-IT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54288" y="546100"/>
            <a:ext cx="4859337" cy="27336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258">
              <a:defRPr/>
            </a:pPr>
            <a:fld id="{A1F4666E-2F5C-4329-9CA3-24CA0282D8F2}" type="slidenum">
              <a:rPr lang="it-IT" sz="1300">
                <a:solidFill>
                  <a:srgbClr val="000000"/>
                </a:solidFill>
              </a:rPr>
              <a:pPr defTabSz="923258">
                <a:defRPr/>
              </a:pPr>
              <a:t>2</a:t>
            </a:fld>
            <a:endParaRPr lang="it-IT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2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5B7019-AC3B-403F-A3E8-92843477D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12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it-IT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5B7019-AC3B-403F-A3E8-92843477D2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7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Segnaposto not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4D03ED-CCA1-B148-AC5A-5890DB125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557">
              <a:defRPr/>
            </a:pPr>
            <a:fld id="{E91EC850-AD69-43DE-AD8F-22B22FD08D14}" type="slidenum">
              <a:rPr lang="it-IT">
                <a:solidFill>
                  <a:prstClr val="black"/>
                </a:solidFill>
              </a:rPr>
              <a:pPr defTabSz="883557"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3999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30725" cy="2547938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672" indent="-27262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577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0089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8132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239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0345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1452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58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DD6BBB60-D260-44C6-BED5-B7DB5F5E1B89}" type="slidenum">
              <a:rPr lang="it-IT" altLang="it-IT" sz="1100">
                <a:solidFill>
                  <a:srgbClr val="000000"/>
                </a:solidFill>
                <a:cs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8</a:t>
            </a:fld>
            <a:endParaRPr lang="it-IT" altLang="it-IT" sz="1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0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98750" y="511175"/>
            <a:ext cx="4530725" cy="2547938"/>
          </a:xfrm>
          <a:ln/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0672" indent="-27262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3577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0089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68132" indent="-2174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09239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0345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1452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2558" indent="-2174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82213">
              <a:spcBef>
                <a:spcPct val="0"/>
              </a:spcBef>
              <a:defRPr/>
            </a:pPr>
            <a:fld id="{DD6BBB60-D260-44C6-BED5-B7DB5F5E1B89}" type="slidenum">
              <a:rPr lang="it-IT" altLang="it-IT" sz="1100">
                <a:solidFill>
                  <a:srgbClr val="000000"/>
                </a:solidFill>
                <a:cs typeface="Arial" panose="020B0604020202020204" pitchFamily="34" charset="0"/>
              </a:rPr>
              <a:pPr defTabSz="882213">
                <a:spcBef>
                  <a:spcPct val="0"/>
                </a:spcBef>
                <a:defRPr/>
              </a:pPr>
              <a:t>9</a:t>
            </a:fld>
            <a:endParaRPr lang="it-IT" altLang="it-IT" sz="11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3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2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3D05050-7DAA-4ED8-8003-60F504D71429}" type="slidenum">
              <a:rPr lang="it-IT" sz="1300">
                <a:solidFill>
                  <a:prstClr val="black"/>
                </a:solidFill>
                <a:latin typeface="Calibri"/>
              </a:rPr>
              <a:pPr defTabSz="88221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3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145B4D1-D48B-4FF1-ADD9-A8715533A5F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6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FB5867B-5548-4CC8-9C7C-6A0FEC2A947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81304E2-0ADF-44F5-90EF-B684B8F698F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3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273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0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3129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759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3649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321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2855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80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79E3F83-7BEC-4F54-AC17-8924A7B2E7C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85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221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760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6A7883F9-7F40-47EE-B6B0-81FC33EBE9EA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23DB155-6ECC-4426-BBC5-4129FF0A268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7096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908244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005738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497485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06120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483357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3767202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265725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ECA5967-D60A-4276-96E6-A0271E99B3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1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529543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153472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08164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7639C98C-C2E8-4165-A994-58B1B7AB84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04D2DF5-24A1-4951-9523-9AFC2FC9B2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6991430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Title 27"/>
          <p:cNvSpPr>
            <a:spLocks noGrp="1"/>
          </p:cNvSpPr>
          <p:nvPr>
            <p:ph type="title" hasCustomPrompt="1"/>
          </p:nvPr>
        </p:nvSpPr>
        <p:spPr>
          <a:xfrm>
            <a:off x="6407768" y="2797623"/>
            <a:ext cx="4794883" cy="813043"/>
          </a:xfrm>
          <a:prstGeom prst="rect">
            <a:avLst/>
          </a:prstGeom>
        </p:spPr>
        <p:txBody>
          <a:bodyPr anchor="ctr"/>
          <a:lstStyle>
            <a:lvl1pPr algn="l">
              <a:defRPr sz="3000"/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451" y="401684"/>
            <a:ext cx="1348373" cy="627017"/>
          </a:xfrm>
          <a:prstGeom prst="rect">
            <a:avLst/>
          </a:prstGeom>
        </p:spPr>
      </p:pic>
      <p:sp>
        <p:nvSpPr>
          <p:cNvPr id="4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407769" y="3686317"/>
            <a:ext cx="4794881" cy="420991"/>
          </a:xfrm>
          <a:prstGeom prst="rect">
            <a:avLst/>
          </a:prstGeom>
        </p:spPr>
        <p:txBody>
          <a:bodyPr anchor="ctr"/>
          <a:lstStyle>
            <a:lvl1pPr>
              <a:defRPr sz="1500" b="1" i="0" baseline="0">
                <a:solidFill>
                  <a:schemeClr val="bg1">
                    <a:lumMod val="75000"/>
                  </a:schemeClr>
                </a:solidFill>
                <a:latin typeface="UNFPA-Semibold" charset="0"/>
                <a:ea typeface="UNFPA-Semibold" charset="0"/>
                <a:cs typeface="UNFPA-Semibold" charset="0"/>
              </a:defRPr>
            </a:lvl1pPr>
          </a:lstStyle>
          <a:p>
            <a:pPr lvl="0"/>
            <a:r>
              <a:rPr lang="en-GB" dirty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578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459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hape 11"/>
          <p:cNvSpPr>
            <a:spLocks noGrp="1"/>
          </p:cNvSpPr>
          <p:nvPr>
            <p:ph type="sldNum" sz="quarter" idx="2"/>
          </p:nvPr>
        </p:nvSpPr>
        <p:spPr>
          <a:xfrm>
            <a:off x="11504246" y="285982"/>
            <a:ext cx="431417" cy="225789"/>
          </a:xfrm>
          <a:prstGeom prst="rect">
            <a:avLst/>
          </a:prstGeom>
        </p:spPr>
        <p:txBody>
          <a:bodyPr anchor="ctr"/>
          <a:lstStyle>
            <a:lvl1pPr algn="ctr">
              <a:defRPr sz="700">
                <a:solidFill>
                  <a:schemeClr val="bg1"/>
                </a:solidFill>
                <a:latin typeface="UNFPA-Text" charset="0"/>
                <a:ea typeface="UNFPA-Text" charset="0"/>
                <a:cs typeface="UNFPA-Text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smtClean="0">
                <a:solidFill>
                  <a:srgbClr val="FFFFFF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hape 11"/>
          <p:cNvSpPr txBox="1">
            <a:spLocks/>
          </p:cNvSpPr>
          <p:nvPr userDrawn="1"/>
        </p:nvSpPr>
        <p:spPr>
          <a:xfrm>
            <a:off x="11504246" y="6408285"/>
            <a:ext cx="431417" cy="208856"/>
          </a:xfrm>
          <a:prstGeom prst="rect">
            <a:avLst/>
          </a:prstGeom>
        </p:spPr>
        <p:txBody>
          <a:bodyPr anchor="ctr"/>
          <a:lstStyle>
            <a:defPPr marL="0" marR="0" indent="0" algn="l" defTabSz="34286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UNFPA-Text" charset="0"/>
                <a:ea typeface="UNFPA-Text" charset="0"/>
                <a:cs typeface="UNFPA-Text" charset="0"/>
                <a:sym typeface="Helvetica Light"/>
              </a:defRPr>
            </a:lvl1pPr>
            <a:lvl2pPr marL="0" marR="0" indent="85717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171435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257152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342869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428587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514304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600022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685739" algn="l" defTabSz="30953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8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marR="0" lvl="0" indent="0" algn="r" defTabSz="23215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FPA-Text" charset="0"/>
                <a:sym typeface="Helvetica Light"/>
              </a:rPr>
              <a:pPr marL="0" marR="0" lvl="0" indent="0" algn="r" defTabSz="232152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FPA-Text" charset="0"/>
              <a:sym typeface="Helvetica Ligh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8623" y="2602692"/>
            <a:ext cx="11114757" cy="165262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br>
              <a:rPr lang="en-GB" dirty="0"/>
            </a:br>
            <a:r>
              <a:rPr lang="en-GB" dirty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3306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F409A5C-1898-4438-A2EE-300EB4714B56}"/>
              </a:ext>
            </a:extLst>
          </p:cNvPr>
          <p:cNvSpPr/>
          <p:nvPr userDrawn="1"/>
        </p:nvSpPr>
        <p:spPr>
          <a:xfrm>
            <a:off x="525713" y="5526426"/>
            <a:ext cx="11107023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33A9B6D-FFD3-4D09-9A9C-B488610A06F2}"/>
              </a:ext>
            </a:extLst>
          </p:cNvPr>
          <p:cNvSpPr/>
          <p:nvPr userDrawn="1"/>
        </p:nvSpPr>
        <p:spPr>
          <a:xfrm>
            <a:off x="732650" y="494953"/>
            <a:ext cx="2936137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 descr="DAMMI TRE PAROLE.jpg">
            <a:extLst>
              <a:ext uri="{FF2B5EF4-FFF2-40B4-BE49-F238E27FC236}">
                <a16:creationId xmlns:a16="http://schemas.microsoft.com/office/drawing/2014/main" id="{3F4A7AF9-C461-4929-BF4B-BBE095EA2D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84" y="5526426"/>
            <a:ext cx="2339877" cy="696157"/>
          </a:xfrm>
          <a:prstGeom prst="rect">
            <a:avLst/>
          </a:prstGeom>
        </p:spPr>
      </p:pic>
      <p:pic>
        <p:nvPicPr>
          <p:cNvPr id="10" name="Immagine 9" descr="logo fondazione adecco">
            <a:extLst>
              <a:ext uri="{FF2B5EF4-FFF2-40B4-BE49-F238E27FC236}">
                <a16:creationId xmlns:a16="http://schemas.microsoft.com/office/drawing/2014/main" id="{316CF858-343E-43B9-B27E-6E8366386E19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9369" y="5518417"/>
            <a:ext cx="2147147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>
            <a:extLst>
              <a:ext uri="{FF2B5EF4-FFF2-40B4-BE49-F238E27FC236}">
                <a16:creationId xmlns:a16="http://schemas.microsoft.com/office/drawing/2014/main" id="{CBF8C182-13B8-4B67-9FFC-5300EF79D82B}"/>
              </a:ext>
            </a:extLst>
          </p:cNvPr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830" y="5484859"/>
            <a:ext cx="1377071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647FEB1-28AC-449F-9A31-C19BA03FA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8" y="5475746"/>
            <a:ext cx="3262733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72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E4D714E2-8362-4650-84D0-11D2F9D6379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4E71AB1-5D95-4AB5-A496-4096B56C8C0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2B34E30-AE8A-4948-8050-C86A8BF355DF}"/>
              </a:ext>
            </a:extLst>
          </p:cNvPr>
          <p:cNvSpPr/>
          <p:nvPr userDrawn="1"/>
        </p:nvSpPr>
        <p:spPr>
          <a:xfrm>
            <a:off x="134226" y="125835"/>
            <a:ext cx="154357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9F005D1-7E5B-4239-A9A7-7A962C1D9840}"/>
              </a:ext>
            </a:extLst>
          </p:cNvPr>
          <p:cNvSpPr/>
          <p:nvPr userDrawn="1"/>
        </p:nvSpPr>
        <p:spPr>
          <a:xfrm>
            <a:off x="324377" y="125835"/>
            <a:ext cx="1243393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\\DFC.LOCALE\AreaComuneATutti\Comunicazione\2014\05 PRODOTTI EDITORIALI\BANDI\BANDO WELFARE\LOGO_welfare in azione CENTRATO MEDIO.jpg">
            <a:extLst>
              <a:ext uri="{FF2B5EF4-FFF2-40B4-BE49-F238E27FC236}">
                <a16:creationId xmlns:a16="http://schemas.microsoft.com/office/drawing/2014/main" id="{E93EC303-2CD5-4FF2-985C-4A4CD99A009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10" y="190751"/>
            <a:ext cx="1344060" cy="1067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A850BBA4-4A43-44CD-95D9-1FC03C6220A6}"/>
              </a:ext>
            </a:extLst>
          </p:cNvPr>
          <p:cNvSpPr/>
          <p:nvPr userDrawn="1"/>
        </p:nvSpPr>
        <p:spPr>
          <a:xfrm>
            <a:off x="134226" y="190751"/>
            <a:ext cx="1756095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766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02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FA72FEB-0D77-4880-A13A-4E90CF933A6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92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193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095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57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B84811A3-2112-437C-A1A9-CAAF5FDC7664}" type="slidenum">
              <a:rPr lang="en-US" smtClean="0">
                <a:solidFill>
                  <a:srgbClr val="000000"/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828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71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27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0322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504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63BC719-BE50-2B4E-8567-E014D272662F}"/>
              </a:ext>
            </a:extLst>
          </p:cNvPr>
          <p:cNvSpPr/>
          <p:nvPr userDrawn="1"/>
        </p:nvSpPr>
        <p:spPr>
          <a:xfrm>
            <a:off x="524933" y="5526088"/>
            <a:ext cx="11108267" cy="69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C9AE05F-7C3C-EF48-92BE-1E5451115F17}"/>
              </a:ext>
            </a:extLst>
          </p:cNvPr>
          <p:cNvSpPr/>
          <p:nvPr userDrawn="1"/>
        </p:nvSpPr>
        <p:spPr>
          <a:xfrm>
            <a:off x="732368" y="495300"/>
            <a:ext cx="2935817" cy="2490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8" y="5526088"/>
            <a:ext cx="2338916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9" descr="logo fondazione adecc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384" y="5518150"/>
            <a:ext cx="2148416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0" descr="Mestieri Lombardia -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34" y="5484814"/>
            <a:ext cx="137795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5" y="5475289"/>
            <a:ext cx="32639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5DC2DDC8-5EBD-2D45-B1B2-F802890A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71B6A-7353-45C7-B5D0-0D5613F644E8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03B52971-F8E8-5143-89BF-6BA3323F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4A36539B-6FAE-7549-8893-B19587FB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58DCC-F334-4524-B7F3-98661381299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77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C639584-3950-4741-B8AA-606239013AFE}"/>
              </a:ext>
            </a:extLst>
          </p:cNvPr>
          <p:cNvSpPr/>
          <p:nvPr userDrawn="1"/>
        </p:nvSpPr>
        <p:spPr>
          <a:xfrm>
            <a:off x="133351" y="125414"/>
            <a:ext cx="1545167" cy="1258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B3E5798-10C9-5F40-BCAB-20B6020FA32D}"/>
              </a:ext>
            </a:extLst>
          </p:cNvPr>
          <p:cNvSpPr/>
          <p:nvPr userDrawn="1"/>
        </p:nvSpPr>
        <p:spPr>
          <a:xfrm>
            <a:off x="323851" y="125414"/>
            <a:ext cx="1244600" cy="1258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7" y="190500"/>
            <a:ext cx="1344084" cy="1068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2F68810-E9BF-6845-B09A-08124F053754}"/>
              </a:ext>
            </a:extLst>
          </p:cNvPr>
          <p:cNvSpPr/>
          <p:nvPr userDrawn="1"/>
        </p:nvSpPr>
        <p:spPr>
          <a:xfrm>
            <a:off x="133352" y="190500"/>
            <a:ext cx="1756833" cy="1068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id="{EC7EC1A0-D2FC-A543-8DF3-EED48A23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97F9BA-21F0-46E6-B991-6884A4DB7BF1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id="{A45F7E31-824B-1843-A6F2-F149469A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5EB410B-1A05-2545-AF3D-FD193F27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5B088-CC4B-430E-879D-7BFE58072CE4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9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DFCCA3-CFAC-4754-BA2E-F59ED08A84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2A8EA-5BE8-4736-AC41-5BA02F15AAE3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E1548-B4D5-4BD4-BD88-251130825FCF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12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340A6-1E58-4F13-BF9C-74A6FD95819D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9F55C-0456-4711-B5C7-70B7F47CC8F4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54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62B71-CF35-424D-9936-C4E6C1B718EB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91E94-427A-407E-BE3A-4B10A06CA7D6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895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3B283-874C-428F-9F1D-6BAA4085CDA6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032F8-B329-4DCC-A7C5-0CD21BF68F2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0324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C9C08B2-5132-D449-8ACE-87895BAF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5053EB-B36E-614A-A3B5-E6875564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7F1482-1D4C-AD41-992F-B482A139F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3F30C-CEDA-42A5-87C9-0801B90E44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6748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52ED1-E512-4BD1-A939-DE7EB00D85A3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DD516-FBA0-4B84-824E-31A99DCAC0E7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05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387D5-73A6-469A-9878-6DBF00A26BF4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A03EB-C8E8-45FA-A91C-B15420E09CF1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32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DF3F8-7AE8-438A-9E28-F501BCB9B882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210DF-8A28-4F32-B197-B022CC514C9F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330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8D1A9-B02D-41E1-A16C-837EAC960945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04C2F-A7E7-4453-AE2E-218AF69E4E10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155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12192000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207A5BD-4B96-7747-8453-DE9866CBF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03233" y="6427789"/>
            <a:ext cx="2844800" cy="365125"/>
          </a:xfrm>
        </p:spPr>
        <p:txBody>
          <a:bodyPr/>
          <a:lstStyle>
            <a:lvl1pPr algn="ctr">
              <a:defRPr sz="1000">
                <a:solidFill>
                  <a:srgbClr val="000000">
                    <a:tint val="75000"/>
                  </a:srgbClr>
                </a:solidFill>
                <a:latin typeface="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6297F-A8E4-41F7-AA95-1CDF3746F3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6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03058B-6F12-40D6-A3DB-405BFEF019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6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8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587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68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38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3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7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14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641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EAFC20-98DF-4D2A-8464-D50889C94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024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26/05/2022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5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4D714E2-8362-4650-84D0-11D2F9D6379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4E71AB1-5D95-4AB5-A496-4096B56C8C0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525711" y="5526424"/>
            <a:ext cx="11107023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 i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732649" y="494951"/>
            <a:ext cx="2936137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 i="0">
              <a:solidFill>
                <a:prstClr val="white"/>
              </a:solidFill>
            </a:endParaRPr>
          </a:p>
        </p:txBody>
      </p:sp>
      <p:pic>
        <p:nvPicPr>
          <p:cNvPr id="9" name="Immagine 8" descr="DAMMI TRE PARO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83" y="5526424"/>
            <a:ext cx="2339877" cy="696157"/>
          </a:xfrm>
          <a:prstGeom prst="rect">
            <a:avLst/>
          </a:prstGeom>
        </p:spPr>
      </p:pic>
      <p:pic>
        <p:nvPicPr>
          <p:cNvPr id="10" name="Immagine 9" descr="logo fondazione adecco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9368" y="5518415"/>
            <a:ext cx="2147147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9829" y="5484859"/>
            <a:ext cx="1377071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87" y="5475746"/>
            <a:ext cx="3262733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53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E4D714E2-8362-4650-84D0-11D2F9D6379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4E71AB1-5D95-4AB5-A496-4096B56C8C0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34225" y="125835"/>
            <a:ext cx="154357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 i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324376" y="125835"/>
            <a:ext cx="1243393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 i="0">
              <a:solidFill>
                <a:prstClr val="white"/>
              </a:solidFill>
            </a:endParaRPr>
          </a:p>
        </p:txBody>
      </p:sp>
      <p:pic>
        <p:nvPicPr>
          <p:cNvPr id="9" name="Picture 2" descr="\\DFC.LOCALE\AreaComuneATutti\Comunicazione\2014\05 PRODOTTI EDITORIALI\BANDI\BANDO WELFARE\LOGO_welfare in azione CENTRATO MEDIO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09" y="190749"/>
            <a:ext cx="1344060" cy="1067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ttangolo 9"/>
          <p:cNvSpPr/>
          <p:nvPr userDrawn="1"/>
        </p:nvSpPr>
        <p:spPr>
          <a:xfrm>
            <a:off x="134224" y="190749"/>
            <a:ext cx="1756095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it-IT" sz="180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40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106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29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468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3263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84811A3-2112-437C-A1A9-CAAF5FDC7664}" type="slidenum">
              <a:rPr lang="en-US" smtClean="0">
                <a:solidFill>
                  <a:srgbClr val="000000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234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362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8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6A2B73A-C264-405D-AB2D-E85EEC71ADA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846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628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4403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5351"/>
            <a:ext cx="12191999" cy="6461615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704196" y="64282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418CD23-A79F-A641-8571-456602881E7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27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879C-CCB5-4075-80C6-84B872831A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56369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3E94-8CF8-452E-A16D-BEC7B801D2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7510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B1C6-EE61-45B1-B06A-C6573AC790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5502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08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D786F-2E78-40C5-B10E-80F23F16E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07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9123-4D24-4E4E-9E98-6B2EA44374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78882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786B-4F22-402E-B738-B570E99FB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1264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18CF-FC44-42FB-8C99-C4D79E7FA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145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621F80B-3472-4ADF-B474-E56B87B5C83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8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3566E-4E44-483B-A8D8-FD2788B822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5885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2DEA-4EC4-4490-AC67-6E670B4A8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4583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A4D0-47F9-4CB7-B3C9-8DB5B17F2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3334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304800"/>
            <a:ext cx="2590800" cy="5791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7569200" cy="5791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532B-F7C6-4D71-A923-EFFBAD9BB0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13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100868F5-69B6-4545-8876-B1795306660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868F5-69B6-4545-8876-B1795306660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868F5-69B6-4545-8876-B1795306660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864" r:id="rId12"/>
    <p:sldLayoutId id="2147483865" r:id="rId13"/>
    <p:sldLayoutId id="214748386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0868F5-69B6-4545-8876-B1795306660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7A9B96-5BB8-7143-AB35-228E05436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 u="non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DF25AA-8250-46F1-8E41-6B94155476FF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26/05/2022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7493C-A6B6-AE42-B19B-B875C308F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900" u="non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9D6E8-E333-9444-AD23-502AA16F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 u="none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12742-37A5-4A36-985D-B612DF7ACBB5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18363C3-0B8C-4CDE-B29F-1DF89CD95FDE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63B3DF0-6950-40DB-8583-A93B17FF9D16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8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5D320CA-52FB-2F47-BED5-468A66CE8147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26/05/2022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A8BDADF-BE83-C94E-B4F4-39A1DE8425FA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3A60224-84C0-4F6E-8242-27ECB74CD8B6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0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essandrorosina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A05B22C-EB30-4F75-B69C-E3055AF38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9555" y="4437112"/>
            <a:ext cx="7992888" cy="1267691"/>
          </a:xfrm>
        </p:spPr>
        <p:txBody>
          <a:bodyPr>
            <a:noAutofit/>
          </a:bodyPr>
          <a:lstStyle/>
          <a:p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>
                <a:solidFill>
                  <a:srgbClr val="002060"/>
                </a:solidFill>
              </a:rPr>
              <a:t>Alessandro ROSINA</a:t>
            </a:r>
          </a:p>
          <a:p>
            <a:r>
              <a:rPr lang="it-IT" sz="2200" dirty="0"/>
              <a:t>Ordinario di Demografia e Statistica sociale, Direttore LSA</a:t>
            </a:r>
          </a:p>
          <a:p>
            <a:r>
              <a:rPr lang="it-IT" sz="2200" dirty="0"/>
              <a:t>Università Cattolica di Milano</a:t>
            </a:r>
          </a:p>
          <a:p>
            <a:r>
              <a:rPr lang="it-IT" sz="2200" dirty="0">
                <a:hlinkClick r:id="rId3"/>
              </a:rPr>
              <a:t>www.alessandrorosina.it</a:t>
            </a:r>
            <a:endParaRPr lang="it-IT" sz="2200" dirty="0"/>
          </a:p>
          <a:p>
            <a:endParaRPr lang="it-IT" sz="2200" dirty="0"/>
          </a:p>
          <a:p>
            <a:endParaRPr lang="it-IT" sz="2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194D83-DE38-2540-6969-93302B055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29" y="0"/>
            <a:ext cx="10611341" cy="461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63552" y="260648"/>
            <a:ext cx="8352928" cy="4572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it-IT" sz="2400" b="1" dirty="0"/>
              <a:t>AGE MANAGEMENT</a:t>
            </a:r>
          </a:p>
          <a:p>
            <a:pPr marL="0" indent="0" algn="ctr">
              <a:spcBef>
                <a:spcPts val="600"/>
              </a:spcBef>
              <a:buNone/>
            </a:pPr>
            <a:endParaRPr lang="it-IT" sz="2000" b="1" dirty="0">
              <a:solidFill>
                <a:srgbClr val="0000FF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it-IT" sz="2000" i="1" dirty="0"/>
              <a:t>Insieme coerente di risposte che le </a:t>
            </a:r>
            <a:r>
              <a:rPr lang="it-IT" sz="2000" i="1" u="sng" dirty="0"/>
              <a:t>aziende</a:t>
            </a:r>
            <a:r>
              <a:rPr lang="it-IT" sz="2000" i="1" dirty="0"/>
              <a:t> e le organizzazioni possono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000" i="1" dirty="0"/>
              <a:t>dare per migliorare il </a:t>
            </a:r>
            <a:r>
              <a:rPr lang="it-IT" sz="2000" i="1" u="sng" dirty="0"/>
              <a:t>contributo professionale</a:t>
            </a:r>
            <a:r>
              <a:rPr lang="it-IT" sz="2000" i="1" dirty="0"/>
              <a:t> dei singoli a tutte le età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000" i="1" dirty="0"/>
              <a:t>e in particolare quelle più mature.</a:t>
            </a:r>
          </a:p>
          <a:p>
            <a:pPr marL="0" indent="0"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it-IT" sz="2000" i="1" dirty="0"/>
              <a:t>Atteggiamento negativo lavoratori e resistenza aziende a diventare proattive rispetto a gestione dell’età sono i fattori che rendono l’invecchiamento un problema.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Necessario far maturare nelle aziende forte attenzione: </a:t>
            </a:r>
          </a:p>
          <a:p>
            <a:r>
              <a:rPr lang="it-IT" sz="2000" dirty="0"/>
              <a:t>allo sviluppo di una </a:t>
            </a:r>
            <a:r>
              <a:rPr lang="it-IT" sz="2000" u="sng" dirty="0"/>
              <a:t>cultura di gestione dinamica delle risorse umane</a:t>
            </a:r>
            <a:r>
              <a:rPr lang="it-IT" sz="2000" dirty="0"/>
              <a:t> Attenzione a: bisogni attuali e futuri; al corso di vita e all’interazione positiva tra diversità di età; condivisione e partecipazione </a:t>
            </a:r>
          </a:p>
          <a:p>
            <a:r>
              <a:rPr lang="it-IT" sz="2000" dirty="0"/>
              <a:t>a mettere in </a:t>
            </a:r>
            <a:r>
              <a:rPr lang="it-IT" sz="2000" u="sng" dirty="0"/>
              <a:t>relazione interdipendente risorse umane e obiettivi</a:t>
            </a:r>
            <a:r>
              <a:rPr lang="it-IT" sz="2000" dirty="0"/>
              <a:t> strategici di sviluppo (devono crescere compatibilmente assieme).</a:t>
            </a:r>
          </a:p>
          <a:p>
            <a:r>
              <a:rPr lang="it-IT" sz="2000" dirty="0"/>
              <a:t>ad attivare </a:t>
            </a:r>
            <a:r>
              <a:rPr lang="it-IT" sz="2000" u="sng" dirty="0"/>
              <a:t>processi di sperimentazione</a:t>
            </a:r>
            <a:r>
              <a:rPr lang="it-IT" sz="2000" dirty="0"/>
              <a:t> e valutazione degli esiti.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1991544" y="2492896"/>
            <a:ext cx="8208912" cy="1080120"/>
          </a:xfrm>
          <a:prstGeom prst="roundRect">
            <a:avLst/>
          </a:prstGeom>
          <a:solidFill>
            <a:schemeClr val="accent1">
              <a:alpha val="1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9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7B441-5312-499D-93C3-6E37886527FA}" type="slidenum">
              <a:rPr kumimoji="1" lang="it-IT" i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>
                <a:defRPr/>
              </a:pPr>
              <a:t>11</a:t>
            </a:fld>
            <a:endParaRPr kumimoji="1" lang="it-IT" i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0" y="0"/>
            <a:ext cx="4848844" cy="685800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7B635571-3AEF-8909-42C9-DBC7FDF164AB}"/>
              </a:ext>
            </a:extLst>
          </p:cNvPr>
          <p:cNvGrpSpPr/>
          <p:nvPr/>
        </p:nvGrpSpPr>
        <p:grpSpPr>
          <a:xfrm>
            <a:off x="8058154" y="3199525"/>
            <a:ext cx="2767666" cy="2767666"/>
            <a:chOff x="2504590" y="2339620"/>
            <a:chExt cx="2767666" cy="2767666"/>
          </a:xfrm>
        </p:grpSpPr>
        <p:sp>
          <p:nvSpPr>
            <p:cNvPr id="15" name="Forma 14">
              <a:extLst>
                <a:ext uri="{FF2B5EF4-FFF2-40B4-BE49-F238E27FC236}">
                  <a16:creationId xmlns:a16="http://schemas.microsoft.com/office/drawing/2014/main" id="{15B65355-BE22-67AF-B9D8-12CEC00E4BAC}"/>
                </a:ext>
              </a:extLst>
            </p:cNvPr>
            <p:cNvSpPr/>
            <p:nvPr/>
          </p:nvSpPr>
          <p:spPr>
            <a:xfrm>
              <a:off x="2504590" y="2339620"/>
              <a:ext cx="2767666" cy="2767666"/>
            </a:xfrm>
            <a:prstGeom prst="gear9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4">
              <a:extLst>
                <a:ext uri="{FF2B5EF4-FFF2-40B4-BE49-F238E27FC236}">
                  <a16:creationId xmlns:a16="http://schemas.microsoft.com/office/drawing/2014/main" id="{F69BFA46-36DB-6253-45D8-3275198DD71E}"/>
                </a:ext>
              </a:extLst>
            </p:cNvPr>
            <p:cNvSpPr txBox="1"/>
            <p:nvPr/>
          </p:nvSpPr>
          <p:spPr>
            <a:xfrm>
              <a:off x="3061014" y="2987933"/>
              <a:ext cx="1654818" cy="1422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>
                  <a:solidFill>
                    <a:srgbClr val="002060"/>
                  </a:solidFill>
                </a:rPr>
                <a:t>Transizione ecologica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A130F-1D6E-73C4-675A-C2584D93F41A}"/>
              </a:ext>
            </a:extLst>
          </p:cNvPr>
          <p:cNvGrpSpPr/>
          <p:nvPr/>
        </p:nvGrpSpPr>
        <p:grpSpPr>
          <a:xfrm>
            <a:off x="6273646" y="2176885"/>
            <a:ext cx="2451669" cy="2268339"/>
            <a:chOff x="720082" y="1316980"/>
            <a:chExt cx="2451669" cy="2268339"/>
          </a:xfrm>
        </p:grpSpPr>
        <p:sp>
          <p:nvSpPr>
            <p:cNvPr id="13" name="Forma 12">
              <a:extLst>
                <a:ext uri="{FF2B5EF4-FFF2-40B4-BE49-F238E27FC236}">
                  <a16:creationId xmlns:a16="http://schemas.microsoft.com/office/drawing/2014/main" id="{98F107C6-F116-53A1-95E4-C39C493F8AFF}"/>
                </a:ext>
              </a:extLst>
            </p:cNvPr>
            <p:cNvSpPr/>
            <p:nvPr/>
          </p:nvSpPr>
          <p:spPr>
            <a:xfrm>
              <a:off x="720082" y="1316980"/>
              <a:ext cx="2451669" cy="2268339"/>
            </a:xfrm>
            <a:prstGeom prst="gear6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6">
              <a:extLst>
                <a:ext uri="{FF2B5EF4-FFF2-40B4-BE49-F238E27FC236}">
                  <a16:creationId xmlns:a16="http://schemas.microsoft.com/office/drawing/2014/main" id="{DF1566C2-09E6-FC8B-1BC8-186EA186B986}"/>
                </a:ext>
              </a:extLst>
            </p:cNvPr>
            <p:cNvSpPr txBox="1"/>
            <p:nvPr/>
          </p:nvSpPr>
          <p:spPr>
            <a:xfrm>
              <a:off x="1317792" y="1891493"/>
              <a:ext cx="1256249" cy="1119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900" kern="1200" dirty="0"/>
                <a:t>Transizione digitale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FD838BFC-BC32-7709-E749-C4F63F993842}"/>
              </a:ext>
            </a:extLst>
          </p:cNvPr>
          <p:cNvGrpSpPr/>
          <p:nvPr/>
        </p:nvGrpSpPr>
        <p:grpSpPr>
          <a:xfrm>
            <a:off x="8285486" y="1025739"/>
            <a:ext cx="2459579" cy="2515600"/>
            <a:chOff x="2731922" y="165834"/>
            <a:chExt cx="2459579" cy="2515600"/>
          </a:xfrm>
        </p:grpSpPr>
        <p:sp>
          <p:nvSpPr>
            <p:cNvPr id="11" name="Forma 10">
              <a:extLst>
                <a:ext uri="{FF2B5EF4-FFF2-40B4-BE49-F238E27FC236}">
                  <a16:creationId xmlns:a16="http://schemas.microsoft.com/office/drawing/2014/main" id="{0660F82B-CCB7-B170-D816-98D2B48FFEF5}"/>
                </a:ext>
              </a:extLst>
            </p:cNvPr>
            <p:cNvSpPr/>
            <p:nvPr/>
          </p:nvSpPr>
          <p:spPr>
            <a:xfrm rot="20700000">
              <a:off x="2731922" y="165834"/>
              <a:ext cx="2459579" cy="2515600"/>
            </a:xfrm>
            <a:prstGeom prst="gear6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8">
              <a:extLst>
                <a:ext uri="{FF2B5EF4-FFF2-40B4-BE49-F238E27FC236}">
                  <a16:creationId xmlns:a16="http://schemas.microsoft.com/office/drawing/2014/main" id="{0F7ACEE3-1601-FB49-64F1-2B5310551891}"/>
                </a:ext>
              </a:extLst>
            </p:cNvPr>
            <p:cNvSpPr txBox="1"/>
            <p:nvPr/>
          </p:nvSpPr>
          <p:spPr>
            <a:xfrm>
              <a:off x="3268057" y="720902"/>
              <a:ext cx="1387309" cy="1405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b="1" kern="1200" dirty="0">
                  <a:solidFill>
                    <a:schemeClr val="tx1"/>
                  </a:solidFill>
                </a:rPr>
                <a:t>Transizione demografica</a:t>
              </a:r>
            </a:p>
          </p:txBody>
        </p:sp>
      </p:grpSp>
      <p:sp>
        <p:nvSpPr>
          <p:cNvPr id="8" name="Freccia circolare 7">
            <a:extLst>
              <a:ext uri="{FF2B5EF4-FFF2-40B4-BE49-F238E27FC236}">
                <a16:creationId xmlns:a16="http://schemas.microsoft.com/office/drawing/2014/main" id="{2822AA3B-FC6D-5207-78E0-E435A12B13F8}"/>
              </a:ext>
            </a:extLst>
          </p:cNvPr>
          <p:cNvSpPr/>
          <p:nvPr/>
        </p:nvSpPr>
        <p:spPr>
          <a:xfrm rot="1747555">
            <a:off x="8344880" y="2837426"/>
            <a:ext cx="3456740" cy="3195295"/>
          </a:xfrm>
          <a:prstGeom prst="circularArrow">
            <a:avLst>
              <a:gd name="adj1" fmla="val 4688"/>
              <a:gd name="adj2" fmla="val 299029"/>
              <a:gd name="adj3" fmla="val 2533097"/>
              <a:gd name="adj4" fmla="val 15825274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rma 8">
            <a:extLst>
              <a:ext uri="{FF2B5EF4-FFF2-40B4-BE49-F238E27FC236}">
                <a16:creationId xmlns:a16="http://schemas.microsoft.com/office/drawing/2014/main" id="{C0BC5637-34A3-E10F-BFF4-0FC168E4FE0C}"/>
              </a:ext>
            </a:extLst>
          </p:cNvPr>
          <p:cNvSpPr/>
          <p:nvPr/>
        </p:nvSpPr>
        <p:spPr>
          <a:xfrm rot="646358">
            <a:off x="5771426" y="1923013"/>
            <a:ext cx="2573929" cy="2573929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ccia circolare 9">
            <a:extLst>
              <a:ext uri="{FF2B5EF4-FFF2-40B4-BE49-F238E27FC236}">
                <a16:creationId xmlns:a16="http://schemas.microsoft.com/office/drawing/2014/main" id="{0D7643EE-7356-B680-5BE3-F4B105F8DD43}"/>
              </a:ext>
            </a:extLst>
          </p:cNvPr>
          <p:cNvSpPr/>
          <p:nvPr/>
        </p:nvSpPr>
        <p:spPr>
          <a:xfrm rot="1308772">
            <a:off x="7626007" y="825278"/>
            <a:ext cx="2775214" cy="2775214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060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836711"/>
            <a:ext cx="7560840" cy="51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0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EC098A8D-C877-46B9-B42F-C428389A2DD6}"/>
              </a:ext>
            </a:extLst>
          </p:cNvPr>
          <p:cNvGrpSpPr/>
          <p:nvPr/>
        </p:nvGrpSpPr>
        <p:grpSpPr>
          <a:xfrm>
            <a:off x="1127448" y="764704"/>
            <a:ext cx="10023677" cy="5117028"/>
            <a:chOff x="844845" y="471"/>
            <a:chExt cx="7517758" cy="3837771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B698010-6275-4DDB-A150-F49FA25E85DA}"/>
                </a:ext>
              </a:extLst>
            </p:cNvPr>
            <p:cNvGrpSpPr/>
            <p:nvPr/>
          </p:nvGrpSpPr>
          <p:grpSpPr>
            <a:xfrm>
              <a:off x="844845" y="471"/>
              <a:ext cx="7517758" cy="3837771"/>
              <a:chOff x="414115" y="379400"/>
              <a:chExt cx="7249936" cy="4292489"/>
            </a:xfrm>
          </p:grpSpPr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C5FE5B87-5996-4158-9D94-E8960DDF9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115" y="379400"/>
                <a:ext cx="7249936" cy="4292489"/>
              </a:xfrm>
              <a:prstGeom prst="rect">
                <a:avLst/>
              </a:prstGeom>
            </p:spPr>
          </p:pic>
          <p:sp>
            <p:nvSpPr>
              <p:cNvPr id="9" name="Rettangolo arrotondato 12">
                <a:extLst>
                  <a:ext uri="{FF2B5EF4-FFF2-40B4-BE49-F238E27FC236}">
                    <a16:creationId xmlns:a16="http://schemas.microsoft.com/office/drawing/2014/main" id="{7C4B3956-614E-4CB4-A5D3-0D9963942526}"/>
                  </a:ext>
                </a:extLst>
              </p:cNvPr>
              <p:cNvSpPr/>
              <p:nvPr/>
            </p:nvSpPr>
            <p:spPr>
              <a:xfrm>
                <a:off x="1421771" y="840041"/>
                <a:ext cx="222811" cy="1724131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>
                  <a:defRPr/>
                </a:pPr>
                <a:endParaRPr lang="it-IT" sz="320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" name="Rettangolo arrotondato 12">
              <a:extLst>
                <a:ext uri="{FF2B5EF4-FFF2-40B4-BE49-F238E27FC236}">
                  <a16:creationId xmlns:a16="http://schemas.microsoft.com/office/drawing/2014/main" id="{8989A46D-0794-4630-8614-701492036C08}"/>
                </a:ext>
              </a:extLst>
            </p:cNvPr>
            <p:cNvSpPr/>
            <p:nvPr/>
          </p:nvSpPr>
          <p:spPr>
            <a:xfrm>
              <a:off x="4251314" y="856210"/>
              <a:ext cx="231042" cy="1167298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>
                <a:defRPr/>
              </a:pPr>
              <a:endParaRPr lang="it-IT" sz="32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ttangolo arrotondato 12">
              <a:extLst>
                <a:ext uri="{FF2B5EF4-FFF2-40B4-BE49-F238E27FC236}">
                  <a16:creationId xmlns:a16="http://schemas.microsoft.com/office/drawing/2014/main" id="{DA8E26DA-1EC7-40A5-AF96-1BFEF27E2D6B}"/>
                </a:ext>
              </a:extLst>
            </p:cNvPr>
            <p:cNvSpPr/>
            <p:nvPr/>
          </p:nvSpPr>
          <p:spPr>
            <a:xfrm>
              <a:off x="6066259" y="1197504"/>
              <a:ext cx="231042" cy="596491"/>
            </a:xfrm>
            <a:prstGeom prst="round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>
                <a:defRPr/>
              </a:pPr>
              <a:endParaRPr lang="it-IT" sz="3200" u="sng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40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33F321-EE8C-4B95-AFBF-4094DE03BE71}"/>
              </a:ext>
            </a:extLst>
          </p:cNvPr>
          <p:cNvSpPr txBox="1">
            <a:spLocks/>
          </p:cNvSpPr>
          <p:nvPr/>
        </p:nvSpPr>
        <p:spPr>
          <a:xfrm>
            <a:off x="263353" y="1018999"/>
            <a:ext cx="6624736" cy="537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Speranza di vita a 65 e 80 anni </a:t>
            </a:r>
            <a:r>
              <a:rPr kumimoji="0" lang="it-IT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(Fonte: Istat)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B7E9B9-B8AF-D791-809D-5A223C251E81}"/>
              </a:ext>
            </a:extLst>
          </p:cNvPr>
          <p:cNvSpPr txBox="1"/>
          <p:nvPr/>
        </p:nvSpPr>
        <p:spPr>
          <a:xfrm>
            <a:off x="6456040" y="1018999"/>
            <a:ext cx="51845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Miglioramento dovuto non solo ai progressi della medicina ma anche alla diffusione della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cultura della salute e della prevenzione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migliore alimentazione, maggior esercizio fisico, più visite di controllo e minor esposizione a condotte nocive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Contano inoltre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fattori sociali e psicologici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come la qualità della rete di relazione, l’atteggiamento positivo nei confronti della vita e curioso verso il futuro.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Non solo la quantità di anni di vita, ma anche la qualità (in termini di benessere psico-fisico) risulta legata alla situazione economica e risente delle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diseguaglianze sociali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In particolare dichiara più facilmente una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cattiva percezione della propria salute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, a parità di altri fattori, chi ha basso titolo di studio, ma anche chi vive in contesti abitativi deprivati e chi ha una rete relazionale più povera.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1459AC-B651-BC30-8AAD-C49E62E6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24" y="1772815"/>
            <a:ext cx="5674668" cy="3712473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BF5B75A-0DBE-F9F6-4C87-67B180051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194506"/>
            <a:ext cx="8481848" cy="4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Quantità e qualità degli anni in più</a:t>
            </a:r>
          </a:p>
        </p:txBody>
      </p:sp>
    </p:spTree>
    <p:extLst>
      <p:ext uri="{BB962C8B-B14F-4D97-AF65-F5344CB8AC3E}">
        <p14:creationId xmlns:p14="http://schemas.microsoft.com/office/powerpoint/2010/main" val="239338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contenuto 2">
            <a:extLst>
              <a:ext uri="{FF2B5EF4-FFF2-40B4-BE49-F238E27FC236}">
                <a16:creationId xmlns:a16="http://schemas.microsoft.com/office/drawing/2014/main" id="{DD7AE057-4C37-0F4B-A901-94D1DF1572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3392" y="1052736"/>
            <a:ext cx="2835275" cy="484188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it-IT" sz="2250" b="1" dirty="0">
                <a:solidFill>
                  <a:srgbClr val="002060"/>
                </a:solidFill>
                <a:latin typeface="Century Gothic" pitchFamily="34" charset="0"/>
              </a:rPr>
              <a:t>Le nuove età della vita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44" y="793898"/>
            <a:ext cx="4507284" cy="479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D5443CA8-FCB6-CD49-8581-4EAAB1062ACF}"/>
              </a:ext>
            </a:extLst>
          </p:cNvPr>
          <p:cNvSpPr/>
          <p:nvPr/>
        </p:nvSpPr>
        <p:spPr>
          <a:xfrm>
            <a:off x="8688288" y="4509120"/>
            <a:ext cx="1224136" cy="792088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E1ECB7A5-EC31-D646-A2AB-3C21868AC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340768"/>
            <a:ext cx="5328592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Fase propriamente anziana (con perdita progressiva di abilità fisiche e cognitive) si va spostando sempre più in avanti (&gt;75). 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Preceduta da una fase inedita tra fine età propriamente adulta ed entrata in età anziana (65-74) </a:t>
            </a: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214313" marR="0" lvl="0" indent="-214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Le nuove coorti che entrano nella fascia 55-64 hanno caratteristiche simili ai 45-54enni degli anni ‘70.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Soglie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che delimitano tali fasi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sono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in continuo mutamento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per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l’azione della longevità,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dei livelli di formazione,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dell’impatto delle nuove tecnologie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.</a:t>
            </a:r>
            <a:endParaRPr kumimoji="1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94715" y="162961"/>
            <a:ext cx="8481848" cy="42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LA SFIDA DELLA LUNGA VITA ATTIVA</a:t>
            </a:r>
          </a:p>
        </p:txBody>
      </p:sp>
    </p:spTree>
    <p:extLst>
      <p:ext uri="{BB962C8B-B14F-4D97-AF65-F5344CB8AC3E}">
        <p14:creationId xmlns:p14="http://schemas.microsoft.com/office/powerpoint/2010/main" val="946360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ChangeArrowheads="1"/>
          </p:cNvSpPr>
          <p:nvPr/>
        </p:nvSpPr>
        <p:spPr bwMode="auto">
          <a:xfrm>
            <a:off x="1992313" y="1557338"/>
            <a:ext cx="8362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</a:pPr>
            <a:endParaRPr lang="en-US" altLang="en-US" sz="2400" i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226893"/>
            <a:ext cx="7852798" cy="340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097473" y="2283014"/>
            <a:ext cx="5783331" cy="2031325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</a:rPr>
              <a:t>Differenze di genere su pensione (uomini) e condizioni fisiche/lutto (donne).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</a:rPr>
              <a:t>I 65 anni non sono più una soglia rilevante.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</a:rPr>
              <a:t>Nei nuovi senior la figura del nonno si è liberata dalla accezione negativa data alla condizione anziana.</a:t>
            </a:r>
            <a:endParaRPr lang="en-GB" altLang="en-US" sz="18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62257" y="5027675"/>
            <a:ext cx="558859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dirty="0">
                <a:solidFill>
                  <a:prstClr val="black"/>
                </a:solidFill>
                <a:latin typeface="Calibri"/>
              </a:rPr>
              <a:t>Percezione inoltre molto legata non solo a condizione fisica ma anche benessere relazionale («solitudine» e «noia») e assenza progetti (soprattutto i più istruiti).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sz="18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800" i="1" dirty="0">
                <a:solidFill>
                  <a:srgbClr val="70AD47">
                    <a:lumMod val="75000"/>
                  </a:srgbClr>
                </a:solidFill>
                <a:latin typeface="Calibri"/>
              </a:rPr>
              <a:t>Importanza di favorire attività sociali e culturali.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356992"/>
            <a:ext cx="6239579" cy="36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F6DDE4C-F0D7-A9AC-7D89-7C72DA968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032" y="95949"/>
            <a:ext cx="4782075" cy="18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7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8" name="Rectangle 7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779" name="Freeform: Shape 7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AB9C07-3599-9C7B-0741-D4BF4EB4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086815"/>
            <a:ext cx="4777381" cy="451462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2770" name="Rectangle 6"/>
          <p:cNvSpPr txBox="1">
            <a:spLocks noChangeArrowheads="1"/>
          </p:cNvSpPr>
          <p:nvPr/>
        </p:nvSpPr>
        <p:spPr bwMode="auto">
          <a:xfrm>
            <a:off x="5735960" y="1484784"/>
            <a:ext cx="5617840" cy="46921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latin typeface="+mn-lt"/>
              </a:rPr>
              <a:t>Profilo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tipico</a:t>
            </a:r>
            <a:r>
              <a:rPr lang="en-US" sz="2000" dirty="0">
                <a:latin typeface="+mn-lt"/>
              </a:rPr>
              <a:t> delle generazione </a:t>
            </a:r>
            <a:r>
              <a:rPr lang="en-US" sz="2000" dirty="0" err="1">
                <a:latin typeface="+mn-lt"/>
              </a:rPr>
              <a:t>passate</a:t>
            </a:r>
            <a:r>
              <a:rPr lang="en-US" sz="2000" dirty="0">
                <a:latin typeface="+mn-lt"/>
              </a:rPr>
              <a:t>: 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Diventare</a:t>
            </a:r>
            <a:r>
              <a:rPr lang="en-US" sz="2000" dirty="0">
                <a:latin typeface="+mn-lt"/>
              </a:rPr>
              <a:t> anziani a </a:t>
            </a:r>
            <a:r>
              <a:rPr lang="en-US" sz="2000" dirty="0" err="1">
                <a:latin typeface="+mn-lt"/>
              </a:rPr>
              <a:t>partire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dai</a:t>
            </a:r>
            <a:r>
              <a:rPr lang="en-US" sz="2000" dirty="0">
                <a:latin typeface="+mn-lt"/>
              </a:rPr>
              <a:t> 65 anni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Anziano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prevalentemente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malato</a:t>
            </a:r>
            <a:r>
              <a:rPr lang="en-US" sz="2000" dirty="0">
                <a:latin typeface="+mn-lt"/>
              </a:rPr>
              <a:t> (o </a:t>
            </a:r>
            <a:r>
              <a:rPr lang="en-US" sz="2000" dirty="0" err="1">
                <a:latin typeface="+mn-lt"/>
              </a:rPr>
              <a:t>comunque</a:t>
            </a:r>
            <a:r>
              <a:rPr lang="en-US" sz="2000" dirty="0">
                <a:latin typeface="+mn-lt"/>
              </a:rPr>
              <a:t> in </a:t>
            </a:r>
            <a:r>
              <a:rPr lang="en-US" sz="2000" dirty="0" err="1">
                <a:latin typeface="+mn-lt"/>
              </a:rPr>
              <a:t>cattiva</a:t>
            </a:r>
            <a:r>
              <a:rPr lang="en-US" sz="2000" dirty="0">
                <a:latin typeface="+mn-lt"/>
              </a:rPr>
              <a:t> salute) 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Anziano</a:t>
            </a:r>
            <a:r>
              <a:rPr lang="en-US" sz="2000" dirty="0">
                <a:latin typeface="+mn-lt"/>
              </a:rPr>
              <a:t> come </a:t>
            </a:r>
            <a:r>
              <a:rPr lang="en-US" sz="2000" dirty="0" err="1">
                <a:latin typeface="+mn-lt"/>
              </a:rPr>
              <a:t>soggetto</a:t>
            </a:r>
            <a:r>
              <a:rPr lang="en-US" sz="2000" dirty="0">
                <a:latin typeface="+mn-lt"/>
              </a:rPr>
              <a:t> “non </a:t>
            </a:r>
            <a:r>
              <a:rPr lang="en-US" sz="2000" dirty="0" err="1">
                <a:latin typeface="+mn-lt"/>
              </a:rPr>
              <a:t>attivo</a:t>
            </a:r>
            <a:r>
              <a:rPr lang="en-US" sz="2000" dirty="0">
                <a:latin typeface="+mn-lt"/>
              </a:rPr>
              <a:t>”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Pensionamento</a:t>
            </a:r>
            <a:r>
              <a:rPr lang="en-US" sz="2000" dirty="0">
                <a:latin typeface="+mn-lt"/>
              </a:rPr>
              <a:t> come </a:t>
            </a:r>
            <a:r>
              <a:rPr lang="en-US" sz="2000" dirty="0" err="1">
                <a:latin typeface="+mn-lt"/>
              </a:rPr>
              <a:t>riposo</a:t>
            </a:r>
            <a:endParaRPr lang="en-US" sz="2000" dirty="0">
              <a:latin typeface="+mn-lt"/>
            </a:endParaRP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Anziano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prevalentemente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dipendente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dall’aiuto</a:t>
            </a:r>
            <a:r>
              <a:rPr lang="en-US" sz="2000" dirty="0">
                <a:latin typeface="+mn-lt"/>
              </a:rPr>
              <a:t> degli </a:t>
            </a:r>
            <a:r>
              <a:rPr lang="en-US" sz="2000" dirty="0" err="1">
                <a:latin typeface="+mn-lt"/>
              </a:rPr>
              <a:t>altri</a:t>
            </a:r>
            <a:r>
              <a:rPr lang="en-US" sz="2000" dirty="0">
                <a:latin typeface="+mn-lt"/>
              </a:rPr>
              <a:t> </a:t>
            </a:r>
          </a:p>
          <a:p>
            <a:pPr marL="342900"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Essere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nonno</a:t>
            </a:r>
            <a:r>
              <a:rPr lang="en-US" sz="2000" dirty="0">
                <a:latin typeface="+mn-lt"/>
              </a:rPr>
              <a:t> come </a:t>
            </a:r>
            <a:r>
              <a:rPr lang="en-US" sz="2000" dirty="0" err="1">
                <a:latin typeface="+mn-lt"/>
              </a:rPr>
              <a:t>aspetto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caratterizzante</a:t>
            </a:r>
            <a:r>
              <a:rPr lang="en-US" sz="2000" dirty="0">
                <a:latin typeface="+mn-lt"/>
              </a:rPr>
              <a:t> della </a:t>
            </a:r>
            <a:r>
              <a:rPr lang="en-US" sz="2000" dirty="0" err="1">
                <a:latin typeface="+mn-lt"/>
              </a:rPr>
              <a:t>condizione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anziana</a:t>
            </a:r>
            <a:endParaRPr lang="en-US" sz="2000" dirty="0">
              <a:latin typeface="+mn-lt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u="sng" dirty="0" err="1">
                <a:latin typeface="+mn-lt"/>
              </a:rPr>
              <a:t>Tutto</a:t>
            </a:r>
            <a:r>
              <a:rPr lang="en-US" sz="2000" u="sng" dirty="0">
                <a:latin typeface="+mn-lt"/>
              </a:rPr>
              <a:t> </a:t>
            </a:r>
            <a:r>
              <a:rPr lang="en-US" sz="2000" u="sng" dirty="0" err="1">
                <a:latin typeface="+mn-lt"/>
              </a:rPr>
              <a:t>questo</a:t>
            </a:r>
            <a:r>
              <a:rPr lang="en-US" sz="2000" u="sng" dirty="0">
                <a:latin typeface="+mn-lt"/>
              </a:rPr>
              <a:t>  non </a:t>
            </a:r>
            <a:r>
              <a:rPr lang="en-US" sz="2000" u="sng" dirty="0" err="1">
                <a:latin typeface="+mn-lt"/>
              </a:rPr>
              <a:t>corrisponde</a:t>
            </a:r>
            <a:r>
              <a:rPr lang="en-US" sz="2000" u="sng" dirty="0">
                <a:latin typeface="+mn-lt"/>
              </a:rPr>
              <a:t> </a:t>
            </a:r>
            <a:r>
              <a:rPr lang="en-US" sz="2000" u="sng" dirty="0" err="1">
                <a:latin typeface="+mn-lt"/>
              </a:rPr>
              <a:t>più</a:t>
            </a:r>
            <a:r>
              <a:rPr lang="en-US" sz="2000" u="sng" dirty="0">
                <a:latin typeface="+mn-lt"/>
              </a:rPr>
              <a:t> (o sempre </a:t>
            </a:r>
            <a:r>
              <a:rPr lang="en-US" sz="2000" u="sng" dirty="0" err="1">
                <a:latin typeface="+mn-lt"/>
              </a:rPr>
              <a:t>meno</a:t>
            </a:r>
            <a:r>
              <a:rPr lang="en-US" sz="2000" u="sng" dirty="0">
                <a:latin typeface="+mn-lt"/>
              </a:rPr>
              <a:t>) alle </a:t>
            </a:r>
            <a:r>
              <a:rPr lang="en-US" sz="2000" u="sng" dirty="0" err="1">
                <a:latin typeface="+mn-lt"/>
              </a:rPr>
              <a:t>caratteristiche</a:t>
            </a:r>
            <a:r>
              <a:rPr lang="en-US" sz="2000" u="sng" dirty="0">
                <a:latin typeface="+mn-lt"/>
              </a:rPr>
              <a:t> e al modo di </a:t>
            </a:r>
            <a:r>
              <a:rPr lang="en-US" sz="2000" u="sng" dirty="0" err="1">
                <a:latin typeface="+mn-lt"/>
              </a:rPr>
              <a:t>sentirsi</a:t>
            </a:r>
            <a:r>
              <a:rPr lang="en-US" sz="2000" u="sng" dirty="0">
                <a:latin typeface="+mn-lt"/>
              </a:rPr>
              <a:t> dei </a:t>
            </a:r>
            <a:r>
              <a:rPr lang="en-US" sz="2000" u="sng" dirty="0" err="1">
                <a:latin typeface="+mn-lt"/>
              </a:rPr>
              <a:t>nuovi</a:t>
            </a:r>
            <a:r>
              <a:rPr lang="en-US" sz="2000" u="sng" dirty="0">
                <a:latin typeface="+mn-lt"/>
              </a:rPr>
              <a:t> senior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attuali</a:t>
            </a:r>
            <a:r>
              <a:rPr lang="en-US" sz="2000" dirty="0">
                <a:latin typeface="+mn-lt"/>
              </a:rPr>
              <a:t> 65-74enni).</a:t>
            </a:r>
          </a:p>
          <a:p>
            <a:pPr indent="-228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1500" b="1" dirty="0">
              <a:latin typeface="+mn-lt"/>
            </a:endParaRPr>
          </a:p>
        </p:txBody>
      </p:sp>
      <p:sp>
        <p:nvSpPr>
          <p:cNvPr id="32771" name="AutoShape 14" descr="data:image/jpeg;base64,/9j/4AAQSkZJRgABAQAAAQABAAD/2wCEAAkGBxISEhUUEBQUFBUXFRQYFxQVEhUXGRYcHBYWFhwXGBUZHCggGRolHRUUIjEhJSkrOjAuGB8zODMsNyotLiwBCgoKDg0OGxAQGzckICU3NCwsMDQ3Ly8sMTcvNCwsLC80NDQsLC8sNCwsNCwsLzcsLCwsLCw0LCwsLCwsLCwsLP/AABEIAOAA4AMBIgACEQEDEQH/xAAcAAEAAQUBAQAAAAAAAAAAAAAABwIDBAUGAQj/xABCEAACAQMCAwYDBgMFBgcAAAABAgMABBESIQUxQQYHEyJRYXGBkRQjMkJSoWJysSQzQ5KiF1OywdLxFWRzlMLh8P/EABoBAQADAQEBAAAAAAAAAAAAAAADBAUCAQb/xAAuEQACAgEEAQIFAgcBAAAAAAAAAQIDEQQSITETQVEFIjKRoWHwM1JxgbHR4RT/2gAMAwEAAhEDEQA/AJxpSlAKUpQClKUApSlAKUpQClKUApSlAKVbMyjmw+o//dR9arBoD2lKUApSlAKUpQClKUApSlAKUpQClKUApSlAKUpQClKUApSvCaA9riOO948MVx9ks4nvrrzZihICpp565DsPlnHXFaPjvGp+MXEllw6UxWcW1zeJg+Idj4ULA8juCf8Al+LreCcFt7OIRW0axqABsBqb3dubN7mgOfls+OXW8t5DYof8K3i8VwMcmlfG/wAKtL3cQuCLq7vrnOc67plX/KNq7SlAcZ/sr4RjH2Zuec/aJs/XVVEndzFEAeHXV3Zsu6hZmkjz01Rsdx7Zrtq9oDh5O1PE+FDPEoxe2wx/bLcBHTfH3sXLqN9viTUgcG4vBdxLNbSLJG3JlPXqCOYI9DWMRXCdoOyc1rIb7gpMUwJaS1GfCuRtkeGDgNjOw59MGgJSpXP9ie1cPErfxogUYEpJE2NUbjmp9uoPp6HIroKAUpSgFKUoBSlKAUpSgFKUoBSlKAUpSgFKUoBUb943GJrqdOEWDaZJFD3MwYjwYc7rt+Zsj5ED82R3XHOJLbW8s7kBYo3c55bAkD5nA+dcL3ZcNYQNezkPcXxEzsFxpU/gjHUKAc49x6UB0nBeEw2kCQW66Y0GByyT1Zj1Y9TWbXteUApSlAK9rylAe1h8O4gs2vCsjRyMjI4AYEcm2J8rLhlPUGsutNwywmW9u5pG1RutukQ0qCAiu7fhHmAaUqCd9vagOc4sh4ZxSC8i0rb3rpbXMYTlISSkwxtknmfZueraU6jrvZjQ8KuC5wV0MhBwdYcacfU13fCyxhiL/iMaavjpGf3oDKpSlAKUpQClKUApSlAKUpQClKUApSlAKUrS9o+1VnYKDdzLGWzpTm7Y/Sg3NAc331uTw4QqcG4uLeHY88vqx7/h5V0drbLEiRoMKiqg+CgKP6VGnbbtrZ8Qk4YlpKWZeIW7NGyMpAzjJBGDucVKBoDylK9oDyqZJFVSzsqqoJZmICqBzJJ2Aquuc463j3Mdt5WiRfFuEODqJOIYyDzUlZHI/gWuZyUYts6jHc8IuRcRnnIePEEBBxrjzO/o2lxpiXrggk/w8qrD3KY0SrLvllnRQSN9lkiC6Dy3Kt8KupKrZwwbB3wQcH3xyNV1lS1Vm7OTQWnhjBe4dxJZtS6WjdfxRuBqA6MMEhkPRgfbY7Vm1y3FrxEkiUMUm3McuhmjQk6QszLgCN2AGkkaiNtwDW6s+LRtAZnIjVNYl17eEyfjBz0GMg9QQetaNFvkjz2Ura9j4Ob7x0+0GxsRpJubtCyn/dRAu59fT96klRgYFRz3fRvf3k3FZV0xBTb2anOTGGy02D1Y7ZH8Q9KkepiIUpSgFKUoBSlKAUpSgFKUoBSlKAUpSgBqLr6NT2jcXAUu1iPshcAqCG3I1cnyH5dM+tSjXFd5XZeS6SO5s8LeWreJC36wN2iPrnoPl1NAcv22ObThly6jxI7y0MjeGF3yyvnABA1qdvhUjsNz86ibjPa9OKQ2tmkciXj3cHjQtGwMXhks77/lHPffGc8qlG/vkjKa8/eSrEuBnzNqIzvywp3oC/SvaUBicU4gsCB3DEGSGPCgZzLIsSncjYFxn2zXL28JnS7mgkKyXEzosnVEib7P5NtsBJSM/mbPWsvt94jxQQQsqyy3UOgtkgCImdm0jmB4a/PA61lWVslvEqKcIinzMfizOzepJJJ9Sap6uzCUV2WdNDLcn0Y9twK3iZGt41g09IgEDjBGmQAecb533BGc862VaMcanKCcWpFuQCGkmSOY5OkfcPgbkjALgkdM4FZ8PFYWh8fXpjAbUXBUoVOlldTurBgQVO+dqpWVWrDki7GcOkZFzbJIrJIodWGGVhkMPQjqK5LiXDRfcUWzad47eS2E08Ub4+0NHJoCMR+Hy6c+oUegIvdoe0BNuw8G+gEnhjxvAxojLr4j5Vi0REes5YAg1q7zs+9tYw3ara2t/btqjNqg03GfKsJA3kZ1PTOSfc1b0dMvqbK2ompfKiZba3WNFSNQqKAqqBgAAYAA9Ku1o+x3aSPiFss8YKnJSSNhho5FxqQjpg8vYit5V4pClKUApSlAKUpQClKUApSlAKUpQClKUAq1cyFUZgNRCsQo6kDOPnV2lARB3Uqt3NdcRuGBvHleNouRt0GkBNBweWBn0XHPNdha2kstwZrldCxF1t4tauDnY3D42EhUlQPyqW6ttj9q+71Lib7XZTNZXg/xoxlZPaRM755Z+oNaWTtHxeyUDiHDzcKBg3Fo4bUf1GIDbPP8o9qA7qtfLx20UEtcwbZ2EyMTjmAoOSfYVwHaHtfw+6jZpoLs4t5lWOW0JjV2AIkPTUMYDdBnlXT9l2ia0t3gQIphj0gAZUaANOeZI3FQX3eJZwS1VeR4yYFvxKSWZrmS2ujgMsERhVTDH1Yl3GZJMAn0AUdDnH7WT3cttIqWhCEIZPEmjLFA6O6rFHr1ZUOpGRsds8q6ylZzvzPe0X1TiO1Mp4xwu3vowsw8WIsJFKSMAxByGDIw1Cucmhj+03N1I/8AZo3jKou6NMiBXlKr/eOCUQDfzLy1Cs+Ts/D+Rp4VJYtHBczRRvqG+Y0YAZ5krgk881lHhsYjjjRVSON42VFUafI2pRjp5grZ9RVy/WxsiopY9yNVPOWjCTiN2x1LZ/dEfmuI1mIx/uSNI+Bce+DtVPBLCxcJNbwRIVLhfuVV4mDEOunH3bA5zit3VuGBUBCKFBZmIAAyzHLMfcnfNZ+/jC4JtnPPJouFf2PjK6MLDfxOGUZA+0RHXrPQFkY/Hf0qShUaXb+NxiwgjGWgE1zKeioyGJR7ksf6VJgrW07brWTOuSU3gUpSpiIUpSgFKUoBSlKAUpSgFKUoBSlKAUpSgFKV4aAxOMW5kt5owMl4pFxnGdSEYz051GPdTxES8PjjORJAWikVhgqQzFRg/wAJA+RHStn2z71YLZjDZKLq4Bw+5EcX8z48xzjyr771z/Yrg94UfiQljNxeHxHgZdMTLk6RrALIw3IIyN8EHnUGor3wwWKN0ZbscHdySBQWYgAAkknAAAyST6VjcK4jHcRLLCSUbVgsrKfKxQ+Vtxup51rbjtDAoCXym2Y4ysykx7HIxOoMTDYEeYH2FVlWeSQ2dzGD5DIjR+MgLA4ddLrpLBdxkg4zgHOczxNL5lh/gu+Tnj/puqVrFa4XMlxJAkSBi2hG3GObO7eQDngA5rFj7WWsm1sz3T4yEt43fpnBfARD/MwrlVSf08nXkS74N7XN9oe1AicW1ohubx9khTkmQcPKx8qqCBsSPkN6tcZtOK3UEgh8KyJBCqX8SVwejSL5YT/Lq58xionsfFs5ma2ea2nRirkPqwd/LIjDD/m57HmPe9p9Fu5l9jhudny1rn99H0B2D7LNaI8ty/jXk5DTy74H6Yk/gXkP+wHV1G3d53lfanFtfBY5ztHIuQk5A3AH5Hxg469KkkVexjgzZRlF4l2KUpQ5FKUoBSlKAUpSgFKUoBSlKAUpSgFKUoDxmxueVQV3k94j3jPaWLabYakmnHOfoyJ6R8wT1+HPpe/DtBohjso2ZXn80hUkERKdxkfqYBfgDUPooAAHIDAqamrdy+jR0Gj8z3S+lfk8ijCgBRgCpD7C9uIoIltrvKKmFilCswwTtG4UEggnAbGCMZ35x9XoYghlxlWVhnllWDDPtkVYtqUo4NrU6dSr+Vcro+j/AG+orQ3vCpIpTPZRwFnUJLGxMWvSSUdZFU6SNT5BXfI5YrHtO3vD5FDNOIiRkpIrqwPUcsNj2zWT2d7UwXskyW4k+50ZZ0KBw2rdAfNgFSDkCstweMNGK8evZQOANOQ1+yyAMGS2jBEKkctZPmmYbHzYGR+HrW/XYYGw9BsPpXtcH277bmArDZOjTBvvWwHEQH5COWtj06AHltSEM/LFHsY84XLZ3lQ13orjiDFRjMMJJBxqOCCpP8qR/DY+lZc3ebdlMLHAr43fSxHTcIW269TzrjJ5WdmeRi7uxZmbmxPM/wD0OVW6aJKWZF2jSTlNOawkW2QMBvpzghgd0PMMMb5U/wBMV9Fd3HaBr6xjllwJVLRS4P50Okty/MNLY/ir53XkfYj9wdv9JPzNSX3G3zfabqIkkNFDLjb8QJiJ26lQn096kuXCkQfEa1KCs9emTJSlKrGOKUpQClKUApSlAKUpQClKUApSlAK8r2rcz6VJOBgE78thnegPmvtxxA3PE7uQkkJIYEBwdKx7ED2Laj8609URyly7kgmSWVyR/E5NV1oVLEEfV6GGyiP3FW4myWwc7778sbY/bPzq5mrdtHpUDGOp+J3NevO5Ek9zsil/Vl2q7ed42DxsyOpyGVipHzHQ9RyPWrdK6aT4ZLKEZLEkb687ZX8qGN7htJ5lFRGPxdAD9MVoAMcq9pXMYRj0jiuiuv6UKUqmWQLzI32AzzPpXTeDuUlFZZ6o3J/lHP01Hln+IdKkbuNQm9uW2wttEh9ctK7D/hP7VHUCFm0JlnP5VyzMeulANR9hjlipe7jnjC3isQlwZ8vAy6JERURVJQgHB3+tVbmtqRifELI+JRXbeSUqUpVYxhSlKAUpSgFKUoBSlKAUpSgFKUoBWJxX+5l/9OT/AITWXUe97HaRkjWws2Y3l1hQEBJjiY6WkJXdeoz8T0oCCrDHhpj9K/03/fNX6kjiHdWixILKUrIoAYSsWSTbdgQMoxPpt7da43iXZm9gYiS3lIBwHiRpUb4Mgzj4gVcqvg1g+m02rhsUZcNGocbH4H+hqmCVXAK7jA+Xsa2UHBbpzhLW4Y+nguP9TAD961sQygyMHQNsb5VPw5G4OwH/AC6V3vW7g7levJmDTwuSulZ0/CmDYSRWA5lk05O+408gdtsbZqn/AMOf1T/M3/TUib9juOrg1zlf2MOlZh4a/qnPn5j8wMDP1q/Hw5R+Isx676R+24+te8v0PZaqPomzUvIAQOpOP68z05H44q9bP4brIFR2QqwEi6lJU6saf0nBXG+x9d63TRgqVACgjcIAnzAUAZ2Bz671pZEI/ENwcE+pGMkfHIbHowricH1L1K+fNJws9VwS9wbtfw7CPGq28ciA+M0SxRa8AmAy7AygdPY71quF3D3/ABuGW1hNuYE1yzSMytcwMSi6YwMFTsQW9vQVqe7XjSQePBcMqxFTcoWzpGDplUatuitgeprue6u0M/jcTl1a7pisQIxot0bTGMep0k567GspZVji10Yd6cVtfZIIpSlSFYUpSgFKUoBSlKAUpSgFKUoBSlKAGok4vLJw7it3d3VrcTxzJH4dzAniLDGBho3GBp3UHnyAqW60vazjlvZ27y3ROg5QIu7SMwP3aL1YgH6UPU8PKOatu2FpLAJomeQMMrEkbNITnGjQB+LPvgc84quO+vtBzBCHYMUPjnTHn8IlGnJYddGQSOnOuZ7teLabKRZCY44JmEav/eLCzKUMij3cjPsfSt7dcaEa3ZnIiET6I2wdT5gjcFVP4m1OwAH6fjVCyyaltii/HlJtnK9ou0l9YSC3+0GbNur+K8SBw7O4JBAxpGjYEHGfauAhjGw32Mfud5Y1JJPXc7+tJJpHOqZ3kfABZ5GkO3QMx5ZJ2G25or6d+e6beuJY2x/pNbNdWyvns046dV6eTxy0b40r0iqWGRjJHuCQR7gjka0PQ59OA5wMtsDyJ2z8M1T4q7HUpB5FWDD6rmvEiA9CMbZUE9PzHLE7bnO/pV1XI2BIHoCRXCc3+hGnY/0LYlU9R9cZ9hnmfhWv4rHhlbPPKnLdQCwwPcas/BfetozE8yT8TWLfxll0KupzoKrjcb51ZP4AQGGr3I61zZlRyz1ycEpSfTNbZCIXFs86o8aXEXiI4BUozBWyDz6H5V9UQoFUBQAoAAAAAA6AAchXyRxVmWMkZBGk/DBGx9wRgj1FfWdkxMaE8yik/QVQv+rJQ+JY826Pqky/SlKhKApSlAKUpQClKUApSlAKUpQClKUAr587wu0LXV/KwOY7dnt4VOdnX+9mA/WCQob05cq+gjXzL2osTDe3iNsVupXC4x5JT4iMPbcj5CpKknNZLehjGV8VI1wfbO4wjq2GcB0Y+YPoIJGcczjGcjaqri6eQ5dmbbALMzEDc6dTEnG/rVtGwQR09QD+x51WYwT92MbbpsMHoI9/MuOnMfxcxbcVGWcG864VWObjw/X2ZaqpYXfaMam/KupQSdyNyRsMZJ9qMpHP+hHyIO4PseVX+HXPhSByM4BGOu+Nx77V1LmPBLfJypeznJtTMpYgahucCRSjHryb29Mj3qoCrtzxmPwz5deR+AlPow1Hb5GvY5LVB4ioqEbeWIhhnmMKM0V0l2ZHlsj2v8lmqWbGeuMbKCx3yR5VyenOvI7u1bJkiXVk/wCGJdhy3AJ5H4c8E86x+J8S1BUtyyKCCCnkJPQADkM9Ov8AU7pPpHanbN7YxM/7G2GLsIkAOWyC3Ln+lcc+vwFYUPG9KHQioSNslmPoCxO5OMc6wxNPJgFnfHTGfmVVd+XMjarGAM6vMSeQPTO5L+u35c7HOqo3mT5O4afdJ+Tl+y/eEWbmBpVdU5kHdnVQMtnzOxAyTn4nPocTt2P7x7W4MdtMr2s+kKEmACuQAMRycmPttUHySk+wznA2GfX3O/M5NUO3kZTsMMwO/kYDIkXHJhgDPofpzZU2sjV6GU4b84aXXpg+r6Voewt9JPw+1lmz4jwRliebHA83z5/Ot9VQwhSlKAUpSgFKUoBSlKAUpSgFKUoBUe94/d+97Kt1aMgnVBG8cuRHNGCW0kr5lbJG49BywDUhUoeptPKPlniNpJBLJBcxeDPGVOkMWVkKgagxJyNXUfqI6bY1Tn3ndiGvlSe1CC6iwBrJCzR5JMTdOZyD69RzEJcSt2t2KXKSWzjOpZo3I2wPJJGrBxvz2+dWqrljEjc0PxCO3ba+fcoRx+ZQ3l07llI5Y3UgnGNgcj2r2ONDgaiuNWS41Z5Y3Qf/AB9d/Sh1x1B5EEbgggEEexBB+dU1PtT5RpeGEvmjxn2Kyno0Y9dTS/0EPx61VJEBtqGrbc4Kf501Ej4CrVKbX7jwy/nf4/0XQqkbnHwBfpncEKMdOf1qpJgr60BHVQW/CehBUBs5zzJ/arFZBs2G7NGo6kzR7fEBif2rxpLtnE4Vx/iS+7LbTMRpz5c50jABO/mKjAJ3O/ufWqKxrziEaAhXGvSxz4eoA42UBvXkSw26A8xV2dlku5oYdYQyTxRHFvCxAfPnBwNxp3HvnPSo3fGPCKkviVNb2wWV+hu+znCnurq3to5HQyOXYxjLRxqjguTuFBOAAee3qMyPw3uZjWQG5u3niDBjCIkjD4OQshBOpfbauw7G9jLfhyt4WqSWQ5lnkOXk3zg9Ao9B+9dJVaU3J5MW/UStm5dZ9CmOMKAFAAAAAAwABsAB0FVUpXBAKUpQClKUApSlAKUpQClKUApSvCaA9pSlAKs3dskqNHIoZHUqynkQRgj6VepQHzf2t7Hz8NdhIrva5PhXQBcIuPLHKqjK4IPm9+vIaE6MZ8WDHr48fp+nOr9q+rSM86wBwS11Fvs8Oo828JMnl1x7CpY3SisF6n4hbVHauUfKdzxqOMroVZxnLk+IoI5aVOxB65I542239XjduckrKvoAVYfDcA4HLep/7Wd1Nhes0gDW8rYJeI7MR1aM+U/LFcf/ALAv/PD/ANmv/XXnlnnOTj/3X7nLcRYe0KKv3cZ1k7Mz50YOchQuCceudxn2rG4bwmW4B0RzOVALNDA0unOV0to5bKCM+9TVwzuHtUIae5mkIO4REiUj02yR8QalDg/CILSIRW0axRjkqj9yeZPua5lJy7ILLp2vM3k+WrHu+v5tXg2t04XGS8YgBz0Hinc/DNS13Z905tJUur1l8VAfDhQkrG2MB2fPnfBbbGN/hUs0rkjFKUoBSlKAUpSgFKUoBSlKA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72" name="AutoShape 16" descr="data:image/jpeg;base64,/9j/4AAQSkZJRgABAQAAAQABAAD/2wCEAAkGBxISEhUUEBQUFBUXFRQYFxQVEhUXGRYcHBYWFhwXGBUZHCggGRolHRUUIjEhJSkrOjAuGB8zODMsNyotLiwBCgoKDg0OGxAQGzckICU3NCwsMDQ3Ly8sMTcvNCwsLC80NDQsLC8sNCwsNCwsLzcsLCwsLCw0LCwsLCwsLCwsLP/AABEIAOAA4AMBIgACEQEDEQH/xAAcAAEAAQUBAQAAAAAAAAAAAAAABwIDBAUGAQj/xABCEAACAQMCAwYDBgMFBgcAAAABAgMABBESIQUxQQYHEyJRYXGBkRQjMkJSoWJysSQzQ5KiF1OywdLxFWRzlMLh8P/EABoBAQADAQEBAAAAAAAAAAAAAAADBAUCAQb/xAAuEQACAgEEAQIFAgcBAAAAAAAAAQIDEQQSITETQVEFIjKRoWHwM1JxgbHR4RT/2gAMAwEAAhEDEQA/AJxpSlAKUpQClKUApSlAKUpQClKUApSlAKVbMyjmw+o//dR9arBoD2lKUApSlAKUpQClKUApSlAKUpQClKUApSlAKUpQClKUApSvCaA9riOO948MVx9ks4nvrrzZihICpp565DsPlnHXFaPjvGp+MXEllw6UxWcW1zeJg+Idj4ULA8juCf8Al+LreCcFt7OIRW0axqABsBqb3dubN7mgOfls+OXW8t5DYof8K3i8VwMcmlfG/wAKtL3cQuCLq7vrnOc67plX/KNq7SlAcZ/sr4RjH2Zuec/aJs/XVVEndzFEAeHXV3Zsu6hZmkjz01Rsdx7Zrtq9oDh5O1PE+FDPEoxe2wx/bLcBHTfH3sXLqN9viTUgcG4vBdxLNbSLJG3JlPXqCOYI9DWMRXCdoOyc1rIb7gpMUwJaS1GfCuRtkeGDgNjOw59MGgJSpXP9ie1cPErfxogUYEpJE2NUbjmp9uoPp6HIroKAUpSgFKUoBSlKAUpSgFKUoBSlKAUpSgFKUoBUb943GJrqdOEWDaZJFD3MwYjwYc7rt+Zsj5ED82R3XHOJLbW8s7kBYo3c55bAkD5nA+dcL3ZcNYQNezkPcXxEzsFxpU/gjHUKAc49x6UB0nBeEw2kCQW66Y0GByyT1Zj1Y9TWbXteUApSlAK9rylAe1h8O4gs2vCsjRyMjI4AYEcm2J8rLhlPUGsutNwywmW9u5pG1RutukQ0qCAiu7fhHmAaUqCd9vagOc4sh4ZxSC8i0rb3rpbXMYTlISSkwxtknmfZueraU6jrvZjQ8KuC5wV0MhBwdYcacfU13fCyxhiL/iMaavjpGf3oDKpSlAKUpQClKUApSlAKUpQClKUApSlAKUrS9o+1VnYKDdzLGWzpTm7Y/Sg3NAc331uTw4QqcG4uLeHY88vqx7/h5V0drbLEiRoMKiqg+CgKP6VGnbbtrZ8Qk4YlpKWZeIW7NGyMpAzjJBGDucVKBoDylK9oDyqZJFVSzsqqoJZmICqBzJJ2Aquuc463j3Mdt5WiRfFuEODqJOIYyDzUlZHI/gWuZyUYts6jHc8IuRcRnnIePEEBBxrjzO/o2lxpiXrggk/w8qrD3KY0SrLvllnRQSN9lkiC6Dy3Kt8KupKrZwwbB3wQcH3xyNV1lS1Vm7OTQWnhjBe4dxJZtS6WjdfxRuBqA6MMEhkPRgfbY7Vm1y3FrxEkiUMUm3McuhmjQk6QszLgCN2AGkkaiNtwDW6s+LRtAZnIjVNYl17eEyfjBz0GMg9QQetaNFvkjz2Ura9j4Ob7x0+0GxsRpJubtCyn/dRAu59fT96klRgYFRz3fRvf3k3FZV0xBTb2anOTGGy02D1Y7ZH8Q9KkepiIUpSgFKUoBSlKAUpSgFKUoBSlKAUpSgBqLr6NT2jcXAUu1iPshcAqCG3I1cnyH5dM+tSjXFd5XZeS6SO5s8LeWreJC36wN2iPrnoPl1NAcv22ObThly6jxI7y0MjeGF3yyvnABA1qdvhUjsNz86ibjPa9OKQ2tmkciXj3cHjQtGwMXhks77/lHPffGc8qlG/vkjKa8/eSrEuBnzNqIzvywp3oC/SvaUBicU4gsCB3DEGSGPCgZzLIsSncjYFxn2zXL28JnS7mgkKyXEzosnVEib7P5NtsBJSM/mbPWsvt94jxQQQsqyy3UOgtkgCImdm0jmB4a/PA61lWVslvEqKcIinzMfizOzepJJJ9Sap6uzCUV2WdNDLcn0Y9twK3iZGt41g09IgEDjBGmQAecb533BGc862VaMcanKCcWpFuQCGkmSOY5OkfcPgbkjALgkdM4FZ8PFYWh8fXpjAbUXBUoVOlldTurBgQVO+dqpWVWrDki7GcOkZFzbJIrJIodWGGVhkMPQjqK5LiXDRfcUWzad47eS2E08Ub4+0NHJoCMR+Hy6c+oUegIvdoe0BNuw8G+gEnhjxvAxojLr4j5Vi0REes5YAg1q7zs+9tYw3ara2t/btqjNqg03GfKsJA3kZ1PTOSfc1b0dMvqbK2ompfKiZba3WNFSNQqKAqqBgAAYAA9Ku1o+x3aSPiFss8YKnJSSNhho5FxqQjpg8vYit5V4pClKUApSlAKUpQClKUApSlAKUpQClKUAq1cyFUZgNRCsQo6kDOPnV2lARB3Uqt3NdcRuGBvHleNouRt0GkBNBweWBn0XHPNdha2kstwZrldCxF1t4tauDnY3D42EhUlQPyqW6ttj9q+71Lib7XZTNZXg/xoxlZPaRM755Z+oNaWTtHxeyUDiHDzcKBg3Fo4bUf1GIDbPP8o9qA7qtfLx20UEtcwbZ2EyMTjmAoOSfYVwHaHtfw+6jZpoLs4t5lWOW0JjV2AIkPTUMYDdBnlXT9l2ia0t3gQIphj0gAZUaANOeZI3FQX3eJZwS1VeR4yYFvxKSWZrmS2ujgMsERhVTDH1Yl3GZJMAn0AUdDnH7WT3cttIqWhCEIZPEmjLFA6O6rFHr1ZUOpGRsds8q6ylZzvzPe0X1TiO1Mp4xwu3vowsw8WIsJFKSMAxByGDIw1Cucmhj+03N1I/8AZo3jKou6NMiBXlKr/eOCUQDfzLy1Cs+Ts/D+Rp4VJYtHBczRRvqG+Y0YAZ5krgk881lHhsYjjjRVSON42VFUafI2pRjp5grZ9RVy/WxsiopY9yNVPOWjCTiN2x1LZ/dEfmuI1mIx/uSNI+Bce+DtVPBLCxcJNbwRIVLhfuVV4mDEOunH3bA5zit3VuGBUBCKFBZmIAAyzHLMfcnfNZ+/jC4JtnPPJouFf2PjK6MLDfxOGUZA+0RHXrPQFkY/Hf0qShUaXb+NxiwgjGWgE1zKeioyGJR7ksf6VJgrW07brWTOuSU3gUpSpiIUpSgFKUoBSlKAUpSgFKUoBSlKAUpSgFKV4aAxOMW5kt5owMl4pFxnGdSEYz051GPdTxES8PjjORJAWikVhgqQzFRg/wAJA+RHStn2z71YLZjDZKLq4Bw+5EcX8z48xzjyr771z/Yrg94UfiQljNxeHxHgZdMTLk6RrALIw3IIyN8EHnUGor3wwWKN0ZbscHdySBQWYgAAkknAAAyST6VjcK4jHcRLLCSUbVgsrKfKxQ+Vtxup51rbjtDAoCXym2Y4ysykx7HIxOoMTDYEeYH2FVlWeSQ2dzGD5DIjR+MgLA4ddLrpLBdxkg4zgHOczxNL5lh/gu+Tnj/puqVrFa4XMlxJAkSBi2hG3GObO7eQDngA5rFj7WWsm1sz3T4yEt43fpnBfARD/MwrlVSf08nXkS74N7XN9oe1AicW1ohubx9khTkmQcPKx8qqCBsSPkN6tcZtOK3UEgh8KyJBCqX8SVwejSL5YT/Lq58xionsfFs5ma2ea2nRirkPqwd/LIjDD/m57HmPe9p9Fu5l9jhudny1rn99H0B2D7LNaI8ty/jXk5DTy74H6Yk/gXkP+wHV1G3d53lfanFtfBY5ztHIuQk5A3AH5Hxg469KkkVexjgzZRlF4l2KUpQ5FKUoBSlKAUpSgFKUoBSlKAUpSgFKUoDxmxueVQV3k94j3jPaWLabYakmnHOfoyJ6R8wT1+HPpe/DtBohjso2ZXn80hUkERKdxkfqYBfgDUPooAAHIDAqamrdy+jR0Gj8z3S+lfk8ijCgBRgCpD7C9uIoIltrvKKmFilCswwTtG4UEggnAbGCMZ35x9XoYghlxlWVhnllWDDPtkVYtqUo4NrU6dSr+Vcro+j/AG+orQ3vCpIpTPZRwFnUJLGxMWvSSUdZFU6SNT5BXfI5YrHtO3vD5FDNOIiRkpIrqwPUcsNj2zWT2d7UwXskyW4k+50ZZ0KBw2rdAfNgFSDkCstweMNGK8evZQOANOQ1+yyAMGS2jBEKkctZPmmYbHzYGR+HrW/XYYGw9BsPpXtcH277bmArDZOjTBvvWwHEQH5COWtj06AHltSEM/LFHsY84XLZ3lQ13orjiDFRjMMJJBxqOCCpP8qR/DY+lZc3ebdlMLHAr43fSxHTcIW269TzrjJ5WdmeRi7uxZmbmxPM/wD0OVW6aJKWZF2jSTlNOawkW2QMBvpzghgd0PMMMb5U/wBMV9Fd3HaBr6xjllwJVLRS4P50Okty/MNLY/ir53XkfYj9wdv9JPzNSX3G3zfabqIkkNFDLjb8QJiJ26lQn096kuXCkQfEa1KCs9emTJSlKrGOKUpQClKUApSlAKUpQClKUApSlAK8r2rcz6VJOBgE78thnegPmvtxxA3PE7uQkkJIYEBwdKx7ED2Laj8609URyly7kgmSWVyR/E5NV1oVLEEfV6GGyiP3FW4myWwc7778sbY/bPzq5mrdtHpUDGOp+J3NevO5Ek9zsil/Vl2q7ed42DxsyOpyGVipHzHQ9RyPWrdK6aT4ZLKEZLEkb687ZX8qGN7htJ5lFRGPxdAD9MVoAMcq9pXMYRj0jiuiuv6UKUqmWQLzI32AzzPpXTeDuUlFZZ6o3J/lHP01Hln+IdKkbuNQm9uW2wttEh9ctK7D/hP7VHUCFm0JlnP5VyzMeulANR9hjlipe7jnjC3isQlwZ8vAy6JERURVJQgHB3+tVbmtqRifELI+JRXbeSUqUpVYxhSlKAUpSgFKUoBSlKAUpSgFKUoBWJxX+5l/9OT/AITWXUe97HaRkjWws2Y3l1hQEBJjiY6WkJXdeoz8T0oCCrDHhpj9K/03/fNX6kjiHdWixILKUrIoAYSsWSTbdgQMoxPpt7da43iXZm9gYiS3lIBwHiRpUb4Mgzj4gVcqvg1g+m02rhsUZcNGocbH4H+hqmCVXAK7jA+Xsa2UHBbpzhLW4Y+nguP9TAD961sQygyMHQNsb5VPw5G4OwH/AC6V3vW7g7levJmDTwuSulZ0/CmDYSRWA5lk05O+408gdtsbZqn/AMOf1T/M3/TUib9juOrg1zlf2MOlZh4a/qnPn5j8wMDP1q/Hw5R+Isx676R+24+te8v0PZaqPomzUvIAQOpOP68z05H44q9bP4brIFR2QqwEi6lJU6saf0nBXG+x9d63TRgqVACgjcIAnzAUAZ2Bz671pZEI/ENwcE+pGMkfHIbHowricH1L1K+fNJws9VwS9wbtfw7CPGq28ciA+M0SxRa8AmAy7AygdPY71quF3D3/ABuGW1hNuYE1yzSMytcwMSi6YwMFTsQW9vQVqe7XjSQePBcMqxFTcoWzpGDplUatuitgeprue6u0M/jcTl1a7pisQIxot0bTGMep0k567GspZVji10Yd6cVtfZIIpSlSFYUpSgFKUoBSlKAUpSgFKUoBSlKAGok4vLJw7it3d3VrcTxzJH4dzAniLDGBho3GBp3UHnyAqW60vazjlvZ27y3ROg5QIu7SMwP3aL1YgH6UPU8PKOatu2FpLAJomeQMMrEkbNITnGjQB+LPvgc84quO+vtBzBCHYMUPjnTHn8IlGnJYddGQSOnOuZ7teLabKRZCY44JmEav/eLCzKUMij3cjPsfSt7dcaEa3ZnIiET6I2wdT5gjcFVP4m1OwAH6fjVCyyaltii/HlJtnK9ou0l9YSC3+0GbNur+K8SBw7O4JBAxpGjYEHGfauAhjGw32Mfud5Y1JJPXc7+tJJpHOqZ3kfABZ5GkO3QMx5ZJ2G25or6d+e6beuJY2x/pNbNdWyvns046dV6eTxy0b40r0iqWGRjJHuCQR7gjka0PQ59OA5wMtsDyJ2z8M1T4q7HUpB5FWDD6rmvEiA9CMbZUE9PzHLE7bnO/pV1XI2BIHoCRXCc3+hGnY/0LYlU9R9cZ9hnmfhWv4rHhlbPPKnLdQCwwPcas/BfetozE8yT8TWLfxll0KupzoKrjcb51ZP4AQGGr3I61zZlRyz1ycEpSfTNbZCIXFs86o8aXEXiI4BUozBWyDz6H5V9UQoFUBQAoAAAAAA6AAchXyRxVmWMkZBGk/DBGx9wRgj1FfWdkxMaE8yik/QVQv+rJQ+JY826Pqky/SlKhKApSlAKUpQClKUApSlAKUpQClKUAr587wu0LXV/KwOY7dnt4VOdnX+9mA/WCQob05cq+gjXzL2osTDe3iNsVupXC4x5JT4iMPbcj5CpKknNZLehjGV8VI1wfbO4wjq2GcB0Y+YPoIJGcczjGcjaqri6eQ5dmbbALMzEDc6dTEnG/rVtGwQR09QD+x51WYwT92MbbpsMHoI9/MuOnMfxcxbcVGWcG864VWObjw/X2ZaqpYXfaMam/KupQSdyNyRsMZJ9qMpHP+hHyIO4PseVX+HXPhSByM4BGOu+Nx77V1LmPBLfJypeznJtTMpYgahucCRSjHryb29Mj3qoCrtzxmPwz5deR+AlPow1Hb5GvY5LVB4ioqEbeWIhhnmMKM0V0l2ZHlsj2v8lmqWbGeuMbKCx3yR5VyenOvI7u1bJkiXVk/wCGJdhy3AJ5H4c8E86x+J8S1BUtyyKCCCnkJPQADkM9Ov8AU7pPpHanbN7YxM/7G2GLsIkAOWyC3Ln+lcc+vwFYUPG9KHQioSNslmPoCxO5OMc6wxNPJgFnfHTGfmVVd+XMjarGAM6vMSeQPTO5L+u35c7HOqo3mT5O4afdJ+Tl+y/eEWbmBpVdU5kHdnVQMtnzOxAyTn4nPocTt2P7x7W4MdtMr2s+kKEmACuQAMRycmPttUHySk+wznA2GfX3O/M5NUO3kZTsMMwO/kYDIkXHJhgDPofpzZU2sjV6GU4b84aXXpg+r6Voewt9JPw+1lmz4jwRliebHA83z5/Ot9VQwhSlKAUpSgFKUoBSlKAUpSgFKUoBUe94/d+97Kt1aMgnVBG8cuRHNGCW0kr5lbJG49BywDUhUoeptPKPlniNpJBLJBcxeDPGVOkMWVkKgagxJyNXUfqI6bY1Tn3ndiGvlSe1CC6iwBrJCzR5JMTdOZyD69RzEJcSt2t2KXKSWzjOpZo3I2wPJJGrBxvz2+dWqrljEjc0PxCO3ba+fcoRx+ZQ3l07llI5Y3UgnGNgcj2r2ONDgaiuNWS41Z5Y3Qf/AB9d/Sh1x1B5EEbgggEEexBB+dU1PtT5RpeGEvmjxn2Kyno0Y9dTS/0EPx61VJEBtqGrbc4Kf501Ej4CrVKbX7jwy/nf4/0XQqkbnHwBfpncEKMdOf1qpJgr60BHVQW/CehBUBs5zzJ/arFZBs2G7NGo6kzR7fEBif2rxpLtnE4Vx/iS+7LbTMRpz5c50jABO/mKjAJ3O/ufWqKxrziEaAhXGvSxz4eoA42UBvXkSw26A8xV2dlku5oYdYQyTxRHFvCxAfPnBwNxp3HvnPSo3fGPCKkviVNb2wWV+hu+znCnurq3to5HQyOXYxjLRxqjguTuFBOAAee3qMyPw3uZjWQG5u3niDBjCIkjD4OQshBOpfbauw7G9jLfhyt4WqSWQ5lnkOXk3zg9Ao9B+9dJVaU3J5MW/UStm5dZ9CmOMKAFAAAAAAwABsAB0FVUpXBAKUpQClKUApSlAKUpQClKUApSvCaA9pSlAKs3dskqNHIoZHUqynkQRgj6VepQHzf2t7Hz8NdhIrva5PhXQBcIuPLHKqjK4IPm9+vIaE6MZ8WDHr48fp+nOr9q+rSM86wBwS11Fvs8Oo828JMnl1x7CpY3SisF6n4hbVHauUfKdzxqOMroVZxnLk+IoI5aVOxB65I542239XjduckrKvoAVYfDcA4HLep/7Wd1Nhes0gDW8rYJeI7MR1aM+U/LFcf/ALAv/PD/ANmv/XXnlnnOTj/3X7nLcRYe0KKv3cZ1k7Mz50YOchQuCceudxn2rG4bwmW4B0RzOVALNDA0unOV0to5bKCM+9TVwzuHtUIae5mkIO4REiUj02yR8QalDg/CILSIRW0axRjkqj9yeZPua5lJy7ILLp2vM3k+WrHu+v5tXg2t04XGS8YgBz0Hinc/DNS13Z905tJUur1l8VAfDhQkrG2MB2fPnfBbbGN/hUs0rkjFKUoBSlKAUpSgFKUoBSlKA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48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EA06-39A5-4682-BE44-54D6B30A51BC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0ECD4A-E79B-7367-7B44-6FDF41E81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15" y="1118409"/>
            <a:ext cx="5400600" cy="37425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A561B61-75E9-74B5-9FE4-9E1CC47EF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65" y="1196752"/>
            <a:ext cx="5844167" cy="37028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34D447-1BCD-AB95-9D56-678FE9184FDD}"/>
              </a:ext>
            </a:extLst>
          </p:cNvPr>
          <p:cNvSpPr txBox="1"/>
          <p:nvPr/>
        </p:nvSpPr>
        <p:spPr>
          <a:xfrm>
            <a:off x="8328248" y="5157192"/>
            <a:ext cx="3025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dati Eurostat</a:t>
            </a:r>
          </a:p>
        </p:txBody>
      </p:sp>
    </p:spTree>
    <p:extLst>
      <p:ext uri="{BB962C8B-B14F-4D97-AF65-F5344CB8AC3E}">
        <p14:creationId xmlns:p14="http://schemas.microsoft.com/office/powerpoint/2010/main" val="127918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EA06-39A5-4682-BE44-54D6B30A51BC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39DE9A9-2616-450B-E775-BEC9D2A2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71462"/>
            <a:ext cx="100774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1511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76</Paragraphs>
  <Slides>11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8</vt:i4>
      </vt:variant>
      <vt:variant>
        <vt:lpstr>Titoli diapositive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Tahoma</vt:lpstr>
      <vt:lpstr>Times New Roman</vt:lpstr>
      <vt:lpstr>UNFPA-Semibold</vt:lpstr>
      <vt:lpstr>UNFPA-Text</vt:lpstr>
      <vt:lpstr>Verdana</vt:lpstr>
      <vt:lpstr>2_Struttura predefinita</vt:lpstr>
      <vt:lpstr>1_Tema di Office</vt:lpstr>
      <vt:lpstr>Office Theme</vt:lpstr>
      <vt:lpstr>Tema di Office</vt:lpstr>
      <vt:lpstr>11_Tema di Office</vt:lpstr>
      <vt:lpstr>2_Tema di Office</vt:lpstr>
      <vt:lpstr>3_Tema di Office</vt:lpstr>
      <vt:lpstr>1_Struttura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MPI for Demographic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analysis in demography: chances and wishes</dc:title>
  <dc:creator>Francesco Billari</dc:creator>
  <cp:lastModifiedBy>Rosina Alessandro (alessandro.rosina)</cp:lastModifiedBy>
  <cp:revision>996</cp:revision>
  <cp:lastPrinted>2022-05-23T16:28:18Z</cp:lastPrinted>
  <dcterms:created xsi:type="dcterms:W3CDTF">1999-10-20T10:08:00Z</dcterms:created>
  <dcterms:modified xsi:type="dcterms:W3CDTF">2022-05-26T07:42:08Z</dcterms:modified>
</cp:coreProperties>
</file>