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5"/>
  </p:notesMasterIdLst>
  <p:sldIdLst>
    <p:sldId id="269" r:id="rId3"/>
    <p:sldId id="268" r:id="rId4"/>
    <p:sldId id="257" r:id="rId5"/>
    <p:sldId id="258" r:id="rId6"/>
    <p:sldId id="259" r:id="rId7"/>
    <p:sldId id="260" r:id="rId8"/>
    <p:sldId id="261" r:id="rId9"/>
    <p:sldId id="262" r:id="rId10"/>
    <p:sldId id="267" r:id="rId11"/>
    <p:sldId id="265" r:id="rId12"/>
    <p:sldId id="264" r:id="rId13"/>
    <p:sldId id="281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Stile scuro 2 - Colore 1/Color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6013" autoAdjust="0"/>
  </p:normalViewPr>
  <p:slideViewPr>
    <p:cSldViewPr snapToGrid="0">
      <p:cViewPr varScale="1">
        <p:scale>
          <a:sx n="71" d="100"/>
          <a:sy n="71" d="100"/>
        </p:scale>
        <p:origin x="1138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lup1\Dropbox\Cattolica\Andrea_Francesca\RG2022\Figur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Cartel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Cartel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Cartel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Cartel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FIG.1!$D$21</c:f>
              <c:strCache>
                <c:ptCount val="1"/>
                <c:pt idx="0">
                  <c:v>mar-20</c:v>
                </c:pt>
              </c:strCache>
            </c:strRef>
          </c:tx>
          <c:spPr>
            <a:solidFill>
              <a:schemeClr val="accent5">
                <a:shade val="65000"/>
              </a:schemeClr>
            </a:solidFill>
            <a:ln>
              <a:noFill/>
            </a:ln>
            <a:effectLst/>
          </c:spPr>
          <c:invertIfNegative val="0"/>
          <c:dPt>
            <c:idx val="7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915-4D5E-B0CA-D7C98FDDF0B0}"/>
              </c:ext>
            </c:extLst>
          </c:dPt>
          <c:dPt>
            <c:idx val="8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8915-4D5E-B0CA-D7C98FDDF0B0}"/>
              </c:ext>
            </c:extLst>
          </c:dPt>
          <c:dPt>
            <c:idx val="9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915-4D5E-B0CA-D7C98FDDF0B0}"/>
              </c:ext>
            </c:extLst>
          </c:dPt>
          <c:dPt>
            <c:idx val="1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8915-4D5E-B0CA-D7C98FDDF0B0}"/>
              </c:ext>
            </c:extLst>
          </c:dPt>
          <c:dPt>
            <c:idx val="1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915-4D5E-B0CA-D7C98FDDF0B0}"/>
              </c:ext>
            </c:extLst>
          </c:dPt>
          <c:dPt>
            <c:idx val="1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8915-4D5E-B0CA-D7C98FDDF0B0}"/>
              </c:ext>
            </c:extLst>
          </c:dPt>
          <c:dPt>
            <c:idx val="1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915-4D5E-B0CA-D7C98FDDF0B0}"/>
              </c:ext>
            </c:extLst>
          </c:dPt>
          <c:cat>
            <c:multiLvlStrRef>
              <c:f>FIG.1!$B$22:$C$35</c:f>
              <c:multiLvlStrCache>
                <c:ptCount val="14"/>
                <c:lvl>
                  <c:pt idx="0">
                    <c:v>NEET</c:v>
                  </c:pt>
                  <c:pt idx="1">
                    <c:v>studenti</c:v>
                  </c:pt>
                  <c:pt idx="2">
                    <c:v>manager or professionisti</c:v>
                  </c:pt>
                  <c:pt idx="3">
                    <c:v>altri autonomi</c:v>
                  </c:pt>
                  <c:pt idx="4">
                    <c:v>dipendenti a tempo indeterminato</c:v>
                  </c:pt>
                  <c:pt idx="5">
                    <c:v>dipendenti a tempo determinato</c:v>
                  </c:pt>
                  <c:pt idx="6">
                    <c:v>lavoratori a progetto, stagionali, etc.</c:v>
                  </c:pt>
                  <c:pt idx="7">
                    <c:v>NEET</c:v>
                  </c:pt>
                  <c:pt idx="8">
                    <c:v>studenti</c:v>
                  </c:pt>
                  <c:pt idx="9">
                    <c:v>manager or professionisti</c:v>
                  </c:pt>
                  <c:pt idx="10">
                    <c:v>altri autonomi</c:v>
                  </c:pt>
                  <c:pt idx="11">
                    <c:v>dipendenti a tempo indeterminato</c:v>
                  </c:pt>
                  <c:pt idx="12">
                    <c:v>dipendenti a tempo determinato</c:v>
                  </c:pt>
                  <c:pt idx="13">
                    <c:v>lavoratori a progetto, stagionali, etc.</c:v>
                  </c:pt>
                </c:lvl>
                <c:lvl>
                  <c:pt idx="0">
                    <c:v>UOMINI</c:v>
                  </c:pt>
                  <c:pt idx="7">
                    <c:v>DONNE</c:v>
                  </c:pt>
                </c:lvl>
              </c:multiLvlStrCache>
            </c:multiLvlStrRef>
          </c:cat>
          <c:val>
            <c:numRef>
              <c:f>FIG.1!$D$22:$D$35</c:f>
              <c:numCache>
                <c:formatCode>General</c:formatCode>
                <c:ptCount val="14"/>
                <c:pt idx="0">
                  <c:v>63.790000000000006</c:v>
                </c:pt>
                <c:pt idx="1">
                  <c:v>71.91</c:v>
                </c:pt>
                <c:pt idx="2">
                  <c:v>75.77000000000001</c:v>
                </c:pt>
                <c:pt idx="3">
                  <c:v>64.89</c:v>
                </c:pt>
                <c:pt idx="4">
                  <c:v>72.25</c:v>
                </c:pt>
                <c:pt idx="5">
                  <c:v>65.88</c:v>
                </c:pt>
                <c:pt idx="6">
                  <c:v>59.54</c:v>
                </c:pt>
                <c:pt idx="7">
                  <c:v>55.29</c:v>
                </c:pt>
                <c:pt idx="8">
                  <c:v>49.42</c:v>
                </c:pt>
                <c:pt idx="9">
                  <c:v>52.29</c:v>
                </c:pt>
                <c:pt idx="10">
                  <c:v>72.790000000000006</c:v>
                </c:pt>
                <c:pt idx="11">
                  <c:v>56.47</c:v>
                </c:pt>
                <c:pt idx="12">
                  <c:v>66.039999999999992</c:v>
                </c:pt>
                <c:pt idx="13">
                  <c:v>59.569999999999993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CB-4BB1-AB13-7CD85DC00B40}"/>
            </c:ext>
          </c:extLst>
        </c:ser>
        <c:ser>
          <c:idx val="1"/>
          <c:order val="1"/>
          <c:tx>
            <c:strRef>
              <c:f>FIG.1!$E$21</c:f>
              <c:strCache>
                <c:ptCount val="1"/>
                <c:pt idx="0">
                  <c:v>apr-21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Pt>
            <c:idx val="7"/>
            <c:invertIfNegative val="0"/>
            <c:bubble3D val="0"/>
            <c:spPr>
              <a:solidFill>
                <a:srgbClr val="FF5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8915-4D5E-B0CA-D7C98FDDF0B0}"/>
              </c:ext>
            </c:extLst>
          </c:dPt>
          <c:dPt>
            <c:idx val="8"/>
            <c:invertIfNegative val="0"/>
            <c:bubble3D val="0"/>
            <c:spPr>
              <a:solidFill>
                <a:srgbClr val="FF5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915-4D5E-B0CA-D7C98FDDF0B0}"/>
              </c:ext>
            </c:extLst>
          </c:dPt>
          <c:dPt>
            <c:idx val="9"/>
            <c:invertIfNegative val="0"/>
            <c:bubble3D val="0"/>
            <c:spPr>
              <a:solidFill>
                <a:srgbClr val="FF5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8915-4D5E-B0CA-D7C98FDDF0B0}"/>
              </c:ext>
            </c:extLst>
          </c:dPt>
          <c:dPt>
            <c:idx val="10"/>
            <c:invertIfNegative val="0"/>
            <c:bubble3D val="0"/>
            <c:spPr>
              <a:solidFill>
                <a:srgbClr val="FF5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8915-4D5E-B0CA-D7C98FDDF0B0}"/>
              </c:ext>
            </c:extLst>
          </c:dPt>
          <c:dPt>
            <c:idx val="11"/>
            <c:invertIfNegative val="0"/>
            <c:bubble3D val="0"/>
            <c:spPr>
              <a:solidFill>
                <a:srgbClr val="FF5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8915-4D5E-B0CA-D7C98FDDF0B0}"/>
              </c:ext>
            </c:extLst>
          </c:dPt>
          <c:dPt>
            <c:idx val="12"/>
            <c:invertIfNegative val="0"/>
            <c:bubble3D val="0"/>
            <c:spPr>
              <a:solidFill>
                <a:srgbClr val="FF5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8915-4D5E-B0CA-D7C98FDDF0B0}"/>
              </c:ext>
            </c:extLst>
          </c:dPt>
          <c:dPt>
            <c:idx val="13"/>
            <c:invertIfNegative val="0"/>
            <c:bubble3D val="0"/>
            <c:spPr>
              <a:solidFill>
                <a:srgbClr val="FF5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8915-4D5E-B0CA-D7C98FDDF0B0}"/>
              </c:ext>
            </c:extLst>
          </c:dPt>
          <c:cat>
            <c:multiLvlStrRef>
              <c:f>FIG.1!$B$22:$C$35</c:f>
              <c:multiLvlStrCache>
                <c:ptCount val="14"/>
                <c:lvl>
                  <c:pt idx="0">
                    <c:v>NEET</c:v>
                  </c:pt>
                  <c:pt idx="1">
                    <c:v>studenti</c:v>
                  </c:pt>
                  <c:pt idx="2">
                    <c:v>manager or professionisti</c:v>
                  </c:pt>
                  <c:pt idx="3">
                    <c:v>altri autonomi</c:v>
                  </c:pt>
                  <c:pt idx="4">
                    <c:v>dipendenti a tempo indeterminato</c:v>
                  </c:pt>
                  <c:pt idx="5">
                    <c:v>dipendenti a tempo determinato</c:v>
                  </c:pt>
                  <c:pt idx="6">
                    <c:v>lavoratori a progetto, stagionali, etc.</c:v>
                  </c:pt>
                  <c:pt idx="7">
                    <c:v>NEET</c:v>
                  </c:pt>
                  <c:pt idx="8">
                    <c:v>studenti</c:v>
                  </c:pt>
                  <c:pt idx="9">
                    <c:v>manager or professionisti</c:v>
                  </c:pt>
                  <c:pt idx="10">
                    <c:v>altri autonomi</c:v>
                  </c:pt>
                  <c:pt idx="11">
                    <c:v>dipendenti a tempo indeterminato</c:v>
                  </c:pt>
                  <c:pt idx="12">
                    <c:v>dipendenti a tempo determinato</c:v>
                  </c:pt>
                  <c:pt idx="13">
                    <c:v>lavoratori a progetto, stagionali, etc.</c:v>
                  </c:pt>
                </c:lvl>
                <c:lvl>
                  <c:pt idx="0">
                    <c:v>UOMINI</c:v>
                  </c:pt>
                  <c:pt idx="7">
                    <c:v>DONNE</c:v>
                  </c:pt>
                </c:lvl>
              </c:multiLvlStrCache>
            </c:multiLvlStrRef>
          </c:cat>
          <c:val>
            <c:numRef>
              <c:f>FIG.1!$E$22:$E$35</c:f>
              <c:numCache>
                <c:formatCode>General</c:formatCode>
                <c:ptCount val="14"/>
                <c:pt idx="0">
                  <c:v>62.75</c:v>
                </c:pt>
                <c:pt idx="1">
                  <c:v>54.27</c:v>
                </c:pt>
                <c:pt idx="2">
                  <c:v>48.86</c:v>
                </c:pt>
                <c:pt idx="3">
                  <c:v>48.02</c:v>
                </c:pt>
                <c:pt idx="4">
                  <c:v>45.269999999999996</c:v>
                </c:pt>
                <c:pt idx="5">
                  <c:v>58.71</c:v>
                </c:pt>
                <c:pt idx="6">
                  <c:v>48.16</c:v>
                </c:pt>
                <c:pt idx="7">
                  <c:v>62.3</c:v>
                </c:pt>
                <c:pt idx="8">
                  <c:v>76.069999999999993</c:v>
                </c:pt>
                <c:pt idx="9">
                  <c:v>50.88</c:v>
                </c:pt>
                <c:pt idx="10">
                  <c:v>64.349999999999994</c:v>
                </c:pt>
                <c:pt idx="11">
                  <c:v>64.42</c:v>
                </c:pt>
                <c:pt idx="12">
                  <c:v>65.009999999999991</c:v>
                </c:pt>
                <c:pt idx="13">
                  <c:v>71.11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CB-4BB1-AB13-7CD85DC00B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47"/>
        <c:overlap val="-27"/>
        <c:axId val="2143545551"/>
        <c:axId val="2143548879"/>
      </c:barChart>
      <c:lineChart>
        <c:grouping val="standard"/>
        <c:varyColors val="0"/>
        <c:ser>
          <c:idx val="2"/>
          <c:order val="2"/>
          <c:tx>
            <c:strRef>
              <c:f>FIG.1!$F$21</c:f>
              <c:strCache>
                <c:ptCount val="1"/>
                <c:pt idx="0">
                  <c:v>DIFFERENZA</c:v>
                </c:pt>
              </c:strCache>
            </c:strRef>
          </c:tx>
          <c:spPr>
            <a:ln w="22225" cap="rnd">
              <a:noFill/>
              <a:round/>
            </a:ln>
            <a:effectLst/>
          </c:spPr>
          <c:marker>
            <c:symbol val="circle"/>
            <c:size val="6"/>
            <c:spPr>
              <a:solidFill>
                <a:schemeClr val="tx1"/>
              </a:solidFill>
              <a:ln w="15875">
                <a:solidFill>
                  <a:schemeClr val="accent5">
                    <a:tint val="65000"/>
                  </a:schemeClr>
                </a:solidFill>
                <a:round/>
              </a:ln>
              <a:effectLst/>
            </c:spPr>
          </c:marker>
          <c:cat>
            <c:multiLvlStrRef>
              <c:f>FIG.1!$B$22:$C$35</c:f>
              <c:multiLvlStrCache>
                <c:ptCount val="14"/>
                <c:lvl>
                  <c:pt idx="0">
                    <c:v>NEET</c:v>
                  </c:pt>
                  <c:pt idx="1">
                    <c:v>studenti</c:v>
                  </c:pt>
                  <c:pt idx="2">
                    <c:v>manager or professionisti</c:v>
                  </c:pt>
                  <c:pt idx="3">
                    <c:v>altri autonomi</c:v>
                  </c:pt>
                  <c:pt idx="4">
                    <c:v>dipendenti a tempo indeterminato</c:v>
                  </c:pt>
                  <c:pt idx="5">
                    <c:v>dipendenti a tempo determinato</c:v>
                  </c:pt>
                  <c:pt idx="6">
                    <c:v>lavoratori a progetto, stagionali, etc.</c:v>
                  </c:pt>
                  <c:pt idx="7">
                    <c:v>NEET</c:v>
                  </c:pt>
                  <c:pt idx="8">
                    <c:v>studenti</c:v>
                  </c:pt>
                  <c:pt idx="9">
                    <c:v>manager or professionisti</c:v>
                  </c:pt>
                  <c:pt idx="10">
                    <c:v>altri autonomi</c:v>
                  </c:pt>
                  <c:pt idx="11">
                    <c:v>dipendenti a tempo indeterminato</c:v>
                  </c:pt>
                  <c:pt idx="12">
                    <c:v>dipendenti a tempo determinato</c:v>
                  </c:pt>
                  <c:pt idx="13">
                    <c:v>lavoratori a progetto, stagionali, etc.</c:v>
                  </c:pt>
                </c:lvl>
                <c:lvl>
                  <c:pt idx="0">
                    <c:v>UOMINI</c:v>
                  </c:pt>
                  <c:pt idx="7">
                    <c:v>DONNE</c:v>
                  </c:pt>
                </c:lvl>
              </c:multiLvlStrCache>
            </c:multiLvlStrRef>
          </c:cat>
          <c:val>
            <c:numRef>
              <c:f>FIG.1!$F$22:$F$35</c:f>
              <c:numCache>
                <c:formatCode>General</c:formatCode>
                <c:ptCount val="14"/>
                <c:pt idx="0">
                  <c:v>-1.0400000000000063</c:v>
                </c:pt>
                <c:pt idx="1">
                  <c:v>-17.639999999999993</c:v>
                </c:pt>
                <c:pt idx="2">
                  <c:v>-26.910000000000011</c:v>
                </c:pt>
                <c:pt idx="3">
                  <c:v>-16.869999999999997</c:v>
                </c:pt>
                <c:pt idx="4">
                  <c:v>-26.980000000000004</c:v>
                </c:pt>
                <c:pt idx="5">
                  <c:v>-7.1699999999999946</c:v>
                </c:pt>
                <c:pt idx="6">
                  <c:v>-11.380000000000003</c:v>
                </c:pt>
                <c:pt idx="7">
                  <c:v>7.009999999999998</c:v>
                </c:pt>
                <c:pt idx="8">
                  <c:v>26.649999999999991</c:v>
                </c:pt>
                <c:pt idx="9">
                  <c:v>-1.4099999999999966</c:v>
                </c:pt>
                <c:pt idx="10">
                  <c:v>-8.4400000000000119</c:v>
                </c:pt>
                <c:pt idx="11">
                  <c:v>7.9500000000000028</c:v>
                </c:pt>
                <c:pt idx="12">
                  <c:v>-1.0300000000000011</c:v>
                </c:pt>
                <c:pt idx="13">
                  <c:v>11.540000000000006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9CB-4BB1-AB13-7CD85DC00B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43545551"/>
        <c:axId val="2143548879"/>
      </c:lineChart>
      <c:catAx>
        <c:axId val="214354555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43548879"/>
        <c:crosses val="autoZero"/>
        <c:auto val="1"/>
        <c:lblAlgn val="ctr"/>
        <c:lblOffset val="100"/>
        <c:noMultiLvlLbl val="0"/>
      </c:catAx>
      <c:valAx>
        <c:axId val="21435488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435455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Foglio1!$B$3:$C$3</c:f>
              <c:strCache>
                <c:ptCount val="2"/>
                <c:pt idx="1">
                  <c:v>confermato</c:v>
                </c:pt>
              </c:strCache>
            </c:strRef>
          </c:tx>
          <c:spPr>
            <a:solidFill>
              <a:schemeClr val="accent2">
                <a:tint val="6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F09E-466F-B771-80A7CFD01C58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09E-466F-B771-80A7CFD01C58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F09E-466F-B771-80A7CFD01C58}"/>
              </c:ext>
            </c:extLst>
          </c:dPt>
          <c:dPt>
            <c:idx val="6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09E-466F-B771-80A7CFD01C58}"/>
              </c:ext>
            </c:extLst>
          </c:dPt>
          <c:dPt>
            <c:idx val="8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F09E-466F-B771-80A7CFD01C5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Foglio1!$D$1:$M$2</c:f>
              <c:multiLvlStrCache>
                <c:ptCount val="10"/>
                <c:lvl>
                  <c:pt idx="0">
                    <c:v>Mar ‘20</c:v>
                  </c:pt>
                  <c:pt idx="1">
                    <c:v>Apr ‘21</c:v>
                  </c:pt>
                  <c:pt idx="2">
                    <c:v>Mar ‘20</c:v>
                  </c:pt>
                  <c:pt idx="3">
                    <c:v>Apr ‘21</c:v>
                  </c:pt>
                  <c:pt idx="4">
                    <c:v>Mar ‘20</c:v>
                  </c:pt>
                  <c:pt idx="5">
                    <c:v>Apr ‘21</c:v>
                  </c:pt>
                  <c:pt idx="6">
                    <c:v>Mar ‘20</c:v>
                  </c:pt>
                  <c:pt idx="7">
                    <c:v>Apr ‘21</c:v>
                  </c:pt>
                  <c:pt idx="8">
                    <c:v>Mar ‘20</c:v>
                  </c:pt>
                  <c:pt idx="9">
                    <c:v>Apr ‘21</c:v>
                  </c:pt>
                </c:lvl>
                <c:lvl>
                  <c:pt idx="0">
                    <c:v>ITALIA</c:v>
                  </c:pt>
                  <c:pt idx="2">
                    <c:v>FRANCIA</c:v>
                  </c:pt>
                  <c:pt idx="4">
                    <c:v>GERMANIA</c:v>
                  </c:pt>
                  <c:pt idx="6">
                    <c:v>SPAGNA</c:v>
                  </c:pt>
                  <c:pt idx="8">
                    <c:v>GRAN BRETAGNA</c:v>
                  </c:pt>
                </c:lvl>
              </c:multiLvlStrCache>
            </c:multiLvlStrRef>
          </c:cat>
          <c:val>
            <c:numRef>
              <c:f>Foglio1!$D$3:$M$3</c:f>
              <c:numCache>
                <c:formatCode>General</c:formatCode>
                <c:ptCount val="10"/>
                <c:pt idx="0">
                  <c:v>41.3</c:v>
                </c:pt>
                <c:pt idx="1">
                  <c:v>42.1</c:v>
                </c:pt>
                <c:pt idx="2">
                  <c:v>47.3</c:v>
                </c:pt>
                <c:pt idx="3">
                  <c:v>47.3</c:v>
                </c:pt>
                <c:pt idx="4">
                  <c:v>56.3</c:v>
                </c:pt>
                <c:pt idx="5">
                  <c:v>37.5</c:v>
                </c:pt>
                <c:pt idx="6">
                  <c:v>27.8</c:v>
                </c:pt>
                <c:pt idx="7">
                  <c:v>22.1</c:v>
                </c:pt>
                <c:pt idx="8">
                  <c:v>38.9</c:v>
                </c:pt>
                <c:pt idx="9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56-411A-AD1D-F5DE38B2C027}"/>
            </c:ext>
          </c:extLst>
        </c:ser>
        <c:ser>
          <c:idx val="1"/>
          <c:order val="1"/>
          <c:tx>
            <c:strRef>
              <c:f>Foglio1!$B$4:$C$4</c:f>
              <c:strCache>
                <c:ptCount val="2"/>
                <c:pt idx="1">
                  <c:v>posticipato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09E-466F-B771-80A7CFD01C58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F09E-466F-B771-80A7CFD01C58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09E-466F-B771-80A7CFD01C58}"/>
              </c:ext>
            </c:extLst>
          </c:dPt>
          <c:dPt>
            <c:idx val="6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F09E-466F-B771-80A7CFD01C58}"/>
              </c:ext>
            </c:extLst>
          </c:dPt>
          <c:dPt>
            <c:idx val="8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F09E-466F-B771-80A7CFD01C5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Foglio1!$D$1:$M$2</c:f>
              <c:multiLvlStrCache>
                <c:ptCount val="10"/>
                <c:lvl>
                  <c:pt idx="0">
                    <c:v>Mar ‘20</c:v>
                  </c:pt>
                  <c:pt idx="1">
                    <c:v>Apr ‘21</c:v>
                  </c:pt>
                  <c:pt idx="2">
                    <c:v>Mar ‘20</c:v>
                  </c:pt>
                  <c:pt idx="3">
                    <c:v>Apr ‘21</c:v>
                  </c:pt>
                  <c:pt idx="4">
                    <c:v>Mar ‘20</c:v>
                  </c:pt>
                  <c:pt idx="5">
                    <c:v>Apr ‘21</c:v>
                  </c:pt>
                  <c:pt idx="6">
                    <c:v>Mar ‘20</c:v>
                  </c:pt>
                  <c:pt idx="7">
                    <c:v>Apr ‘21</c:v>
                  </c:pt>
                  <c:pt idx="8">
                    <c:v>Mar ‘20</c:v>
                  </c:pt>
                  <c:pt idx="9">
                    <c:v>Apr ‘21</c:v>
                  </c:pt>
                </c:lvl>
                <c:lvl>
                  <c:pt idx="0">
                    <c:v>ITALIA</c:v>
                  </c:pt>
                  <c:pt idx="2">
                    <c:v>FRANCIA</c:v>
                  </c:pt>
                  <c:pt idx="4">
                    <c:v>GERMANIA</c:v>
                  </c:pt>
                  <c:pt idx="6">
                    <c:v>SPAGNA</c:v>
                  </c:pt>
                  <c:pt idx="8">
                    <c:v>GRAN BRETAGNA</c:v>
                  </c:pt>
                </c:lvl>
              </c:multiLvlStrCache>
            </c:multiLvlStrRef>
          </c:cat>
          <c:val>
            <c:numRef>
              <c:f>Foglio1!$D$4:$M$4</c:f>
              <c:numCache>
                <c:formatCode>General</c:formatCode>
                <c:ptCount val="10"/>
                <c:pt idx="0">
                  <c:v>34.799999999999997</c:v>
                </c:pt>
                <c:pt idx="1">
                  <c:v>33.299999999999997</c:v>
                </c:pt>
                <c:pt idx="2">
                  <c:v>45.7</c:v>
                </c:pt>
                <c:pt idx="3">
                  <c:v>34.299999999999997</c:v>
                </c:pt>
                <c:pt idx="4">
                  <c:v>32.200000000000003</c:v>
                </c:pt>
                <c:pt idx="5">
                  <c:v>51.1</c:v>
                </c:pt>
                <c:pt idx="6">
                  <c:v>44.6</c:v>
                </c:pt>
                <c:pt idx="7">
                  <c:v>40</c:v>
                </c:pt>
                <c:pt idx="8">
                  <c:v>43.7</c:v>
                </c:pt>
                <c:pt idx="9">
                  <c:v>33.799999999999997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56-411A-AD1D-F5DE38B2C027}"/>
            </c:ext>
          </c:extLst>
        </c:ser>
        <c:ser>
          <c:idx val="2"/>
          <c:order val="2"/>
          <c:tx>
            <c:strRef>
              <c:f>Foglio1!$B$5:$C$5</c:f>
              <c:strCache>
                <c:ptCount val="2"/>
                <c:pt idx="1">
                  <c:v>abbandonato</c:v>
                </c:pt>
              </c:strCache>
            </c:strRef>
          </c:tx>
          <c:spPr>
            <a:solidFill>
              <a:schemeClr val="accent2">
                <a:shade val="6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F09E-466F-B771-80A7CFD01C58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F09E-466F-B771-80A7CFD01C58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F09E-466F-B771-80A7CFD01C58}"/>
              </c:ext>
            </c:extLst>
          </c:dPt>
          <c:dPt>
            <c:idx val="6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F09E-466F-B771-80A7CFD01C58}"/>
              </c:ext>
            </c:extLst>
          </c:dPt>
          <c:dPt>
            <c:idx val="8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F09E-466F-B771-80A7CFD01C5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Foglio1!$D$1:$M$2</c:f>
              <c:multiLvlStrCache>
                <c:ptCount val="10"/>
                <c:lvl>
                  <c:pt idx="0">
                    <c:v>Mar ‘20</c:v>
                  </c:pt>
                  <c:pt idx="1">
                    <c:v>Apr ‘21</c:v>
                  </c:pt>
                  <c:pt idx="2">
                    <c:v>Mar ‘20</c:v>
                  </c:pt>
                  <c:pt idx="3">
                    <c:v>Apr ‘21</c:v>
                  </c:pt>
                  <c:pt idx="4">
                    <c:v>Mar ‘20</c:v>
                  </c:pt>
                  <c:pt idx="5">
                    <c:v>Apr ‘21</c:v>
                  </c:pt>
                  <c:pt idx="6">
                    <c:v>Mar ‘20</c:v>
                  </c:pt>
                  <c:pt idx="7">
                    <c:v>Apr ‘21</c:v>
                  </c:pt>
                  <c:pt idx="8">
                    <c:v>Mar ‘20</c:v>
                  </c:pt>
                  <c:pt idx="9">
                    <c:v>Apr ‘21</c:v>
                  </c:pt>
                </c:lvl>
                <c:lvl>
                  <c:pt idx="0">
                    <c:v>ITALIA</c:v>
                  </c:pt>
                  <c:pt idx="2">
                    <c:v>FRANCIA</c:v>
                  </c:pt>
                  <c:pt idx="4">
                    <c:v>GERMANIA</c:v>
                  </c:pt>
                  <c:pt idx="6">
                    <c:v>SPAGNA</c:v>
                  </c:pt>
                  <c:pt idx="8">
                    <c:v>GRAN BRETAGNA</c:v>
                  </c:pt>
                </c:lvl>
              </c:multiLvlStrCache>
            </c:multiLvlStrRef>
          </c:cat>
          <c:val>
            <c:numRef>
              <c:f>Foglio1!$D$5:$M$5</c:f>
              <c:numCache>
                <c:formatCode>General</c:formatCode>
                <c:ptCount val="10"/>
                <c:pt idx="0">
                  <c:v>23.9</c:v>
                </c:pt>
                <c:pt idx="1">
                  <c:v>24.6</c:v>
                </c:pt>
                <c:pt idx="2">
                  <c:v>7</c:v>
                </c:pt>
                <c:pt idx="3">
                  <c:v>18.399999999999999</c:v>
                </c:pt>
                <c:pt idx="4">
                  <c:v>11.5</c:v>
                </c:pt>
                <c:pt idx="5">
                  <c:v>11.4</c:v>
                </c:pt>
                <c:pt idx="6">
                  <c:v>27.6</c:v>
                </c:pt>
                <c:pt idx="7">
                  <c:v>37.9</c:v>
                </c:pt>
                <c:pt idx="8">
                  <c:v>17.399999999999999</c:v>
                </c:pt>
                <c:pt idx="9">
                  <c:v>14.2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756-411A-AD1D-F5DE38B2C02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801915567"/>
        <c:axId val="1801912655"/>
      </c:barChart>
      <c:catAx>
        <c:axId val="180191556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1912655"/>
        <c:crosses val="autoZero"/>
        <c:auto val="1"/>
        <c:lblAlgn val="ctr"/>
        <c:lblOffset val="100"/>
        <c:noMultiLvlLbl val="0"/>
      </c:catAx>
      <c:valAx>
        <c:axId val="1801912655"/>
        <c:scaling>
          <c:orientation val="minMax"/>
          <c:max val="100"/>
        </c:scaling>
        <c:delete val="1"/>
        <c:axPos val="l"/>
        <c:numFmt formatCode="General" sourceLinked="1"/>
        <c:majorTickMark val="none"/>
        <c:minorTickMark val="none"/>
        <c:tickLblPos val="nextTo"/>
        <c:crossAx val="18019155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Foglio1!$C$25</c:f>
              <c:strCache>
                <c:ptCount val="1"/>
                <c:pt idx="0">
                  <c:v>confermato</c:v>
                </c:pt>
              </c:strCache>
            </c:strRef>
          </c:tx>
          <c:spPr>
            <a:solidFill>
              <a:schemeClr val="accent6">
                <a:tint val="6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6A1D-4363-8668-A3A331A7309B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6A1D-4363-8668-A3A331A7309B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6A1D-4363-8668-A3A331A7309B}"/>
              </c:ext>
            </c:extLst>
          </c:dPt>
          <c:dPt>
            <c:idx val="6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6A1D-4363-8668-A3A331A7309B}"/>
              </c:ext>
            </c:extLst>
          </c:dPt>
          <c:dPt>
            <c:idx val="8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6A1D-4363-8668-A3A331A7309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Foglio1!$D$23:$M$24</c:f>
              <c:multiLvlStrCache>
                <c:ptCount val="10"/>
                <c:lvl>
                  <c:pt idx="0">
                    <c:v>Mar ‘20</c:v>
                  </c:pt>
                  <c:pt idx="1">
                    <c:v>Apr ‘21</c:v>
                  </c:pt>
                  <c:pt idx="2">
                    <c:v>Mar ‘20</c:v>
                  </c:pt>
                  <c:pt idx="3">
                    <c:v>Apr ‘21</c:v>
                  </c:pt>
                  <c:pt idx="4">
                    <c:v>Mar ‘20</c:v>
                  </c:pt>
                  <c:pt idx="5">
                    <c:v>Apr ‘21</c:v>
                  </c:pt>
                  <c:pt idx="6">
                    <c:v>Mar ‘20</c:v>
                  </c:pt>
                  <c:pt idx="7">
                    <c:v>Apr ‘21</c:v>
                  </c:pt>
                  <c:pt idx="8">
                    <c:v>Mar ‘20</c:v>
                  </c:pt>
                  <c:pt idx="9">
                    <c:v>Apr ‘21</c:v>
                  </c:pt>
                </c:lvl>
                <c:lvl>
                  <c:pt idx="0">
                    <c:v>ITALIA</c:v>
                  </c:pt>
                  <c:pt idx="2">
                    <c:v>FRANCIA</c:v>
                  </c:pt>
                  <c:pt idx="4">
                    <c:v>GERMANIA</c:v>
                  </c:pt>
                  <c:pt idx="6">
                    <c:v>SPAGNA</c:v>
                  </c:pt>
                  <c:pt idx="8">
                    <c:v>GRAN BRETAGNA</c:v>
                  </c:pt>
                </c:lvl>
              </c:multiLvlStrCache>
            </c:multiLvlStrRef>
          </c:cat>
          <c:val>
            <c:numRef>
              <c:f>Foglio1!$D$25:$M$25</c:f>
              <c:numCache>
                <c:formatCode>General</c:formatCode>
                <c:ptCount val="10"/>
                <c:pt idx="0">
                  <c:v>39.1</c:v>
                </c:pt>
                <c:pt idx="1">
                  <c:v>62</c:v>
                </c:pt>
                <c:pt idx="2">
                  <c:v>67.8</c:v>
                </c:pt>
                <c:pt idx="3">
                  <c:v>72.900000000000006</c:v>
                </c:pt>
                <c:pt idx="4">
                  <c:v>57.1</c:v>
                </c:pt>
                <c:pt idx="5">
                  <c:v>52.9</c:v>
                </c:pt>
                <c:pt idx="6">
                  <c:v>40.299999999999997</c:v>
                </c:pt>
                <c:pt idx="7">
                  <c:v>60.4</c:v>
                </c:pt>
                <c:pt idx="8">
                  <c:v>56.3</c:v>
                </c:pt>
                <c:pt idx="9">
                  <c:v>65.599999999999994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45-4390-B561-03BA6197B72F}"/>
            </c:ext>
          </c:extLst>
        </c:ser>
        <c:ser>
          <c:idx val="1"/>
          <c:order val="1"/>
          <c:tx>
            <c:strRef>
              <c:f>Foglio1!$C$26</c:f>
              <c:strCache>
                <c:ptCount val="1"/>
                <c:pt idx="0">
                  <c:v>posticipato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6A1D-4363-8668-A3A331A7309B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A1D-4363-8668-A3A331A7309B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6A1D-4363-8668-A3A331A7309B}"/>
              </c:ext>
            </c:extLst>
          </c:dPt>
          <c:dPt>
            <c:idx val="6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A1D-4363-8668-A3A331A7309B}"/>
              </c:ext>
            </c:extLst>
          </c:dPt>
          <c:dPt>
            <c:idx val="8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6A1D-4363-8668-A3A331A7309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Foglio1!$D$23:$M$24</c:f>
              <c:multiLvlStrCache>
                <c:ptCount val="10"/>
                <c:lvl>
                  <c:pt idx="0">
                    <c:v>Mar ‘20</c:v>
                  </c:pt>
                  <c:pt idx="1">
                    <c:v>Apr ‘21</c:v>
                  </c:pt>
                  <c:pt idx="2">
                    <c:v>Mar ‘20</c:v>
                  </c:pt>
                  <c:pt idx="3">
                    <c:v>Apr ‘21</c:v>
                  </c:pt>
                  <c:pt idx="4">
                    <c:v>Mar ‘20</c:v>
                  </c:pt>
                  <c:pt idx="5">
                    <c:v>Apr ‘21</c:v>
                  </c:pt>
                  <c:pt idx="6">
                    <c:v>Mar ‘20</c:v>
                  </c:pt>
                  <c:pt idx="7">
                    <c:v>Apr ‘21</c:v>
                  </c:pt>
                  <c:pt idx="8">
                    <c:v>Mar ‘20</c:v>
                  </c:pt>
                  <c:pt idx="9">
                    <c:v>Apr ‘21</c:v>
                  </c:pt>
                </c:lvl>
                <c:lvl>
                  <c:pt idx="0">
                    <c:v>ITALIA</c:v>
                  </c:pt>
                  <c:pt idx="2">
                    <c:v>FRANCIA</c:v>
                  </c:pt>
                  <c:pt idx="4">
                    <c:v>GERMANIA</c:v>
                  </c:pt>
                  <c:pt idx="6">
                    <c:v>SPAGNA</c:v>
                  </c:pt>
                  <c:pt idx="8">
                    <c:v>GRAN BRETAGNA</c:v>
                  </c:pt>
                </c:lvl>
              </c:multiLvlStrCache>
            </c:multiLvlStrRef>
          </c:cat>
          <c:val>
            <c:numRef>
              <c:f>Foglio1!$D$26:$M$26</c:f>
              <c:numCache>
                <c:formatCode>General</c:formatCode>
                <c:ptCount val="10"/>
                <c:pt idx="0">
                  <c:v>33.9</c:v>
                </c:pt>
                <c:pt idx="1">
                  <c:v>25</c:v>
                </c:pt>
                <c:pt idx="2">
                  <c:v>23.8</c:v>
                </c:pt>
                <c:pt idx="3">
                  <c:v>15.3</c:v>
                </c:pt>
                <c:pt idx="4">
                  <c:v>38.200000000000003</c:v>
                </c:pt>
                <c:pt idx="5">
                  <c:v>31.1</c:v>
                </c:pt>
                <c:pt idx="6">
                  <c:v>50.2</c:v>
                </c:pt>
                <c:pt idx="7">
                  <c:v>17</c:v>
                </c:pt>
                <c:pt idx="8">
                  <c:v>37.4</c:v>
                </c:pt>
                <c:pt idx="9">
                  <c:v>21.2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45-4390-B561-03BA6197B72F}"/>
            </c:ext>
          </c:extLst>
        </c:ser>
        <c:ser>
          <c:idx val="2"/>
          <c:order val="2"/>
          <c:tx>
            <c:strRef>
              <c:f>Foglio1!$C$27</c:f>
              <c:strCache>
                <c:ptCount val="1"/>
                <c:pt idx="0">
                  <c:v>abbandonato</c:v>
                </c:pt>
              </c:strCache>
            </c:strRef>
          </c:tx>
          <c:spPr>
            <a:solidFill>
              <a:schemeClr val="accent6">
                <a:shade val="6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6A1D-4363-8668-A3A331A7309B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A1D-4363-8668-A3A331A7309B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B59-49A8-A5CE-E8EDBBDFAE2B}"/>
              </c:ext>
            </c:extLst>
          </c:dPt>
          <c:dPt>
            <c:idx val="6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6A1D-4363-8668-A3A331A7309B}"/>
              </c:ext>
            </c:extLst>
          </c:dPt>
          <c:dPt>
            <c:idx val="8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A1D-4363-8668-A3A331A7309B}"/>
              </c:ext>
            </c:extLst>
          </c:dPt>
          <c:dLbls>
            <c:dLbl>
              <c:idx val="4"/>
              <c:layout>
                <c:manualLayout>
                  <c:x val="2.4154589371980675E-3"/>
                  <c:y val="2.918642495710514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B59-49A8-A5CE-E8EDBBDFAE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Foglio1!$D$23:$M$24</c:f>
              <c:multiLvlStrCache>
                <c:ptCount val="10"/>
                <c:lvl>
                  <c:pt idx="0">
                    <c:v>Mar ‘20</c:v>
                  </c:pt>
                  <c:pt idx="1">
                    <c:v>Apr ‘21</c:v>
                  </c:pt>
                  <c:pt idx="2">
                    <c:v>Mar ‘20</c:v>
                  </c:pt>
                  <c:pt idx="3">
                    <c:v>Apr ‘21</c:v>
                  </c:pt>
                  <c:pt idx="4">
                    <c:v>Mar ‘20</c:v>
                  </c:pt>
                  <c:pt idx="5">
                    <c:v>Apr ‘21</c:v>
                  </c:pt>
                  <c:pt idx="6">
                    <c:v>Mar ‘20</c:v>
                  </c:pt>
                  <c:pt idx="7">
                    <c:v>Apr ‘21</c:v>
                  </c:pt>
                  <c:pt idx="8">
                    <c:v>Mar ‘20</c:v>
                  </c:pt>
                  <c:pt idx="9">
                    <c:v>Apr ‘21</c:v>
                  </c:pt>
                </c:lvl>
                <c:lvl>
                  <c:pt idx="0">
                    <c:v>ITALIA</c:v>
                  </c:pt>
                  <c:pt idx="2">
                    <c:v>FRANCIA</c:v>
                  </c:pt>
                  <c:pt idx="4">
                    <c:v>GERMANIA</c:v>
                  </c:pt>
                  <c:pt idx="6">
                    <c:v>SPAGNA</c:v>
                  </c:pt>
                  <c:pt idx="8">
                    <c:v>GRAN BRETAGNA</c:v>
                  </c:pt>
                </c:lvl>
              </c:multiLvlStrCache>
            </c:multiLvlStrRef>
          </c:cat>
          <c:val>
            <c:numRef>
              <c:f>Foglio1!$D$27:$M$27</c:f>
              <c:numCache>
                <c:formatCode>General</c:formatCode>
                <c:ptCount val="10"/>
                <c:pt idx="0">
                  <c:v>27</c:v>
                </c:pt>
                <c:pt idx="1">
                  <c:v>13</c:v>
                </c:pt>
                <c:pt idx="2">
                  <c:v>8.4</c:v>
                </c:pt>
                <c:pt idx="3">
                  <c:v>11.8</c:v>
                </c:pt>
                <c:pt idx="4">
                  <c:v>4.7</c:v>
                </c:pt>
                <c:pt idx="5">
                  <c:v>16</c:v>
                </c:pt>
                <c:pt idx="6">
                  <c:v>9.57</c:v>
                </c:pt>
                <c:pt idx="7">
                  <c:v>22.6</c:v>
                </c:pt>
                <c:pt idx="8">
                  <c:v>6.3</c:v>
                </c:pt>
                <c:pt idx="9">
                  <c:v>13.2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B45-4390-B561-03BA6197B72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667805855"/>
        <c:axId val="1667806687"/>
      </c:barChart>
      <c:catAx>
        <c:axId val="166780585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9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67806687"/>
        <c:crosses val="autoZero"/>
        <c:auto val="1"/>
        <c:lblAlgn val="ctr"/>
        <c:lblOffset val="100"/>
        <c:noMultiLvlLbl val="0"/>
      </c:catAx>
      <c:valAx>
        <c:axId val="1667806687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6678058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Foglio1!$C$32</c:f>
              <c:strCache>
                <c:ptCount val="1"/>
                <c:pt idx="0">
                  <c:v>confermato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F904-446D-BAAA-E0D0FF36F74C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904-446D-BAAA-E0D0FF36F74C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F904-446D-BAAA-E0D0FF36F74C}"/>
              </c:ext>
            </c:extLst>
          </c:dPt>
          <c:dPt>
            <c:idx val="6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904-446D-BAAA-E0D0FF36F74C}"/>
              </c:ext>
            </c:extLst>
          </c:dPt>
          <c:dPt>
            <c:idx val="8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F904-446D-BAAA-E0D0FF36F74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Foglio1!$D$30:$M$31</c:f>
              <c:multiLvlStrCache>
                <c:ptCount val="10"/>
                <c:lvl>
                  <c:pt idx="0">
                    <c:v>Mar ‘20</c:v>
                  </c:pt>
                  <c:pt idx="1">
                    <c:v>Apr ‘21</c:v>
                  </c:pt>
                  <c:pt idx="2">
                    <c:v>Mar ‘20</c:v>
                  </c:pt>
                  <c:pt idx="3">
                    <c:v>Apr ‘21</c:v>
                  </c:pt>
                  <c:pt idx="4">
                    <c:v>Mar ‘20</c:v>
                  </c:pt>
                  <c:pt idx="5">
                    <c:v>Apr ‘21</c:v>
                  </c:pt>
                  <c:pt idx="6">
                    <c:v>Mar ‘20</c:v>
                  </c:pt>
                  <c:pt idx="7">
                    <c:v>Apr ‘21</c:v>
                  </c:pt>
                  <c:pt idx="8">
                    <c:v>Mar ‘20</c:v>
                  </c:pt>
                  <c:pt idx="9">
                    <c:v>Apr ‘21</c:v>
                  </c:pt>
                </c:lvl>
                <c:lvl>
                  <c:pt idx="0">
                    <c:v>ITALIA</c:v>
                  </c:pt>
                  <c:pt idx="2">
                    <c:v>FRANCIA</c:v>
                  </c:pt>
                  <c:pt idx="4">
                    <c:v>GERMANIA</c:v>
                  </c:pt>
                  <c:pt idx="6">
                    <c:v>SPAGNA</c:v>
                  </c:pt>
                  <c:pt idx="8">
                    <c:v>GRAN BRETAGNA</c:v>
                  </c:pt>
                </c:lvl>
              </c:multiLvlStrCache>
            </c:multiLvlStrRef>
          </c:cat>
          <c:val>
            <c:numRef>
              <c:f>Foglio1!$D$32:$M$32</c:f>
              <c:numCache>
                <c:formatCode>General</c:formatCode>
                <c:ptCount val="10"/>
                <c:pt idx="0">
                  <c:v>44.4</c:v>
                </c:pt>
                <c:pt idx="1">
                  <c:v>41</c:v>
                </c:pt>
                <c:pt idx="2">
                  <c:v>45.8</c:v>
                </c:pt>
                <c:pt idx="3">
                  <c:v>47.7</c:v>
                </c:pt>
                <c:pt idx="4">
                  <c:v>51.8</c:v>
                </c:pt>
                <c:pt idx="5">
                  <c:v>53</c:v>
                </c:pt>
                <c:pt idx="6">
                  <c:v>31.2</c:v>
                </c:pt>
                <c:pt idx="7">
                  <c:v>41</c:v>
                </c:pt>
                <c:pt idx="8">
                  <c:v>37.200000000000003</c:v>
                </c:pt>
                <c:pt idx="9">
                  <c:v>52.4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F2-478E-93DB-C1B50B50352E}"/>
            </c:ext>
          </c:extLst>
        </c:ser>
        <c:ser>
          <c:idx val="1"/>
          <c:order val="1"/>
          <c:tx>
            <c:strRef>
              <c:f>Foglio1!$C$33</c:f>
              <c:strCache>
                <c:ptCount val="1"/>
                <c:pt idx="0">
                  <c:v>posticipato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904-446D-BAAA-E0D0FF36F74C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F904-446D-BAAA-E0D0FF36F74C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904-446D-BAAA-E0D0FF36F74C}"/>
              </c:ext>
            </c:extLst>
          </c:dPt>
          <c:dPt>
            <c:idx val="6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F904-446D-BAAA-E0D0FF36F74C}"/>
              </c:ext>
            </c:extLst>
          </c:dPt>
          <c:dPt>
            <c:idx val="8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F904-446D-BAAA-E0D0FF36F74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Foglio1!$D$30:$M$31</c:f>
              <c:multiLvlStrCache>
                <c:ptCount val="10"/>
                <c:lvl>
                  <c:pt idx="0">
                    <c:v>Mar ‘20</c:v>
                  </c:pt>
                  <c:pt idx="1">
                    <c:v>Apr ‘21</c:v>
                  </c:pt>
                  <c:pt idx="2">
                    <c:v>Mar ‘20</c:v>
                  </c:pt>
                  <c:pt idx="3">
                    <c:v>Apr ‘21</c:v>
                  </c:pt>
                  <c:pt idx="4">
                    <c:v>Mar ‘20</c:v>
                  </c:pt>
                  <c:pt idx="5">
                    <c:v>Apr ‘21</c:v>
                  </c:pt>
                  <c:pt idx="6">
                    <c:v>Mar ‘20</c:v>
                  </c:pt>
                  <c:pt idx="7">
                    <c:v>Apr ‘21</c:v>
                  </c:pt>
                  <c:pt idx="8">
                    <c:v>Mar ‘20</c:v>
                  </c:pt>
                  <c:pt idx="9">
                    <c:v>Apr ‘21</c:v>
                  </c:pt>
                </c:lvl>
                <c:lvl>
                  <c:pt idx="0">
                    <c:v>ITALIA</c:v>
                  </c:pt>
                  <c:pt idx="2">
                    <c:v>FRANCIA</c:v>
                  </c:pt>
                  <c:pt idx="4">
                    <c:v>GERMANIA</c:v>
                  </c:pt>
                  <c:pt idx="6">
                    <c:v>SPAGNA</c:v>
                  </c:pt>
                  <c:pt idx="8">
                    <c:v>GRAN BRETAGNA</c:v>
                  </c:pt>
                </c:lvl>
              </c:multiLvlStrCache>
            </c:multiLvlStrRef>
          </c:cat>
          <c:val>
            <c:numRef>
              <c:f>Foglio1!$D$33:$M$33</c:f>
              <c:numCache>
                <c:formatCode>General</c:formatCode>
                <c:ptCount val="10"/>
                <c:pt idx="0">
                  <c:v>29.4</c:v>
                </c:pt>
                <c:pt idx="1">
                  <c:v>41.8</c:v>
                </c:pt>
                <c:pt idx="2">
                  <c:v>40.6</c:v>
                </c:pt>
                <c:pt idx="3">
                  <c:v>34.799999999999997</c:v>
                </c:pt>
                <c:pt idx="4">
                  <c:v>37.6</c:v>
                </c:pt>
                <c:pt idx="5">
                  <c:v>30.8</c:v>
                </c:pt>
                <c:pt idx="6">
                  <c:v>35</c:v>
                </c:pt>
                <c:pt idx="7">
                  <c:v>38.200000000000003</c:v>
                </c:pt>
                <c:pt idx="8">
                  <c:v>53.5</c:v>
                </c:pt>
                <c:pt idx="9">
                  <c:v>34.6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F2-478E-93DB-C1B50B50352E}"/>
            </c:ext>
          </c:extLst>
        </c:ser>
        <c:ser>
          <c:idx val="2"/>
          <c:order val="2"/>
          <c:tx>
            <c:strRef>
              <c:f>Foglio1!$C$34</c:f>
              <c:strCache>
                <c:ptCount val="1"/>
                <c:pt idx="0">
                  <c:v>abbandonato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F904-446D-BAAA-E0D0FF36F74C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F904-446D-BAAA-E0D0FF36F74C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F904-446D-BAAA-E0D0FF36F74C}"/>
              </c:ext>
            </c:extLst>
          </c:dPt>
          <c:dPt>
            <c:idx val="6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F904-446D-BAAA-E0D0FF36F74C}"/>
              </c:ext>
            </c:extLst>
          </c:dPt>
          <c:dPt>
            <c:idx val="8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F904-446D-BAAA-E0D0FF36F74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Foglio1!$D$30:$M$31</c:f>
              <c:multiLvlStrCache>
                <c:ptCount val="10"/>
                <c:lvl>
                  <c:pt idx="0">
                    <c:v>Mar ‘20</c:v>
                  </c:pt>
                  <c:pt idx="1">
                    <c:v>Apr ‘21</c:v>
                  </c:pt>
                  <c:pt idx="2">
                    <c:v>Mar ‘20</c:v>
                  </c:pt>
                  <c:pt idx="3">
                    <c:v>Apr ‘21</c:v>
                  </c:pt>
                  <c:pt idx="4">
                    <c:v>Mar ‘20</c:v>
                  </c:pt>
                  <c:pt idx="5">
                    <c:v>Apr ‘21</c:v>
                  </c:pt>
                  <c:pt idx="6">
                    <c:v>Mar ‘20</c:v>
                  </c:pt>
                  <c:pt idx="7">
                    <c:v>Apr ‘21</c:v>
                  </c:pt>
                  <c:pt idx="8">
                    <c:v>Mar ‘20</c:v>
                  </c:pt>
                  <c:pt idx="9">
                    <c:v>Apr ‘21</c:v>
                  </c:pt>
                </c:lvl>
                <c:lvl>
                  <c:pt idx="0">
                    <c:v>ITALIA</c:v>
                  </c:pt>
                  <c:pt idx="2">
                    <c:v>FRANCIA</c:v>
                  </c:pt>
                  <c:pt idx="4">
                    <c:v>GERMANIA</c:v>
                  </c:pt>
                  <c:pt idx="6">
                    <c:v>SPAGNA</c:v>
                  </c:pt>
                  <c:pt idx="8">
                    <c:v>GRAN BRETAGNA</c:v>
                  </c:pt>
                </c:lvl>
              </c:multiLvlStrCache>
            </c:multiLvlStrRef>
          </c:cat>
          <c:val>
            <c:numRef>
              <c:f>Foglio1!$D$34:$M$34</c:f>
              <c:numCache>
                <c:formatCode>General</c:formatCode>
                <c:ptCount val="10"/>
                <c:pt idx="0">
                  <c:v>26.3</c:v>
                </c:pt>
                <c:pt idx="1">
                  <c:v>17.2</c:v>
                </c:pt>
                <c:pt idx="2">
                  <c:v>13.6</c:v>
                </c:pt>
                <c:pt idx="3">
                  <c:v>17.5</c:v>
                </c:pt>
                <c:pt idx="4">
                  <c:v>10.6</c:v>
                </c:pt>
                <c:pt idx="5">
                  <c:v>16.2</c:v>
                </c:pt>
                <c:pt idx="6">
                  <c:v>33.799999999999997</c:v>
                </c:pt>
                <c:pt idx="7">
                  <c:v>20.9</c:v>
                </c:pt>
                <c:pt idx="8">
                  <c:v>9.3000000000000007</c:v>
                </c:pt>
                <c:pt idx="9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F2-478E-93DB-C1B50B50352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731954655"/>
        <c:axId val="1731955071"/>
      </c:barChart>
      <c:catAx>
        <c:axId val="173195465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9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731955071"/>
        <c:crosses val="autoZero"/>
        <c:auto val="1"/>
        <c:lblAlgn val="ctr"/>
        <c:lblOffset val="100"/>
        <c:noMultiLvlLbl val="0"/>
      </c:catAx>
      <c:valAx>
        <c:axId val="1731955071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319546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Foglio2!$B$4</c:f>
              <c:strCache>
                <c:ptCount val="1"/>
                <c:pt idx="0">
                  <c:v>Uomini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Foglio2!$A$5:$A$18</c:f>
              <c:strCache>
                <c:ptCount val="14"/>
                <c:pt idx="0">
                  <c:v>smartworking ha complicato la conciliazione</c:v>
                </c:pt>
                <c:pt idx="1">
                  <c:v>partner ha contribuito meno al lavoro domestico</c:v>
                </c:pt>
                <c:pt idx="2">
                  <c:v>accesso asili nido complicato da crisi sanitaria</c:v>
                </c:pt>
                <c:pt idx="3">
                  <c:v>peggioramento qualità rapporto di coppia</c:v>
                </c:pt>
                <c:pt idx="4">
                  <c:v>lutto in famiglia</c:v>
                </c:pt>
                <c:pt idx="5">
                  <c:v>mancanza di aiuto esterno nella cura</c:v>
                </c:pt>
                <c:pt idx="6">
                  <c:v>aspettative negative sull'economia del paese</c:v>
                </c:pt>
                <c:pt idx="7">
                  <c:v>aumento del carico di lavoro domestico</c:v>
                </c:pt>
                <c:pt idx="8">
                  <c:v>impossibilità condividere l'evento</c:v>
                </c:pt>
                <c:pt idx="9">
                  <c:v>misure di contenimento COVID</c:v>
                </c:pt>
                <c:pt idx="10">
                  <c:v>timore di contrarre la COVID</c:v>
                </c:pt>
                <c:pt idx="11">
                  <c:v>perdita di reddito</c:v>
                </c:pt>
                <c:pt idx="12">
                  <c:v>difficoltà organizzative</c:v>
                </c:pt>
                <c:pt idx="13">
                  <c:v>perdita del lavoro</c:v>
                </c:pt>
              </c:strCache>
            </c:strRef>
          </c:cat>
          <c:val>
            <c:numRef>
              <c:f>Foglio2!$B$5:$B$18</c:f>
              <c:numCache>
                <c:formatCode>General</c:formatCode>
                <c:ptCount val="14"/>
                <c:pt idx="0">
                  <c:v>6.9</c:v>
                </c:pt>
                <c:pt idx="1">
                  <c:v>9.1</c:v>
                </c:pt>
                <c:pt idx="2">
                  <c:v>7.5</c:v>
                </c:pt>
                <c:pt idx="3">
                  <c:v>10.34</c:v>
                </c:pt>
                <c:pt idx="4">
                  <c:v>13.6</c:v>
                </c:pt>
                <c:pt idx="5">
                  <c:v>12.7</c:v>
                </c:pt>
                <c:pt idx="6">
                  <c:v>14.1</c:v>
                </c:pt>
                <c:pt idx="7">
                  <c:v>14.8</c:v>
                </c:pt>
                <c:pt idx="8">
                  <c:v>14.9</c:v>
                </c:pt>
                <c:pt idx="9">
                  <c:v>14.8</c:v>
                </c:pt>
                <c:pt idx="10">
                  <c:v>22.8</c:v>
                </c:pt>
                <c:pt idx="11">
                  <c:v>23.3</c:v>
                </c:pt>
                <c:pt idx="12">
                  <c:v>22</c:v>
                </c:pt>
                <c:pt idx="13">
                  <c:v>24.8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A6-41FF-9904-0B602C00F25E}"/>
            </c:ext>
          </c:extLst>
        </c:ser>
        <c:ser>
          <c:idx val="1"/>
          <c:order val="1"/>
          <c:tx>
            <c:strRef>
              <c:f>Foglio2!$C$4</c:f>
              <c:strCache>
                <c:ptCount val="1"/>
                <c:pt idx="0">
                  <c:v>Donne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Foglio2!$A$5:$A$18</c:f>
              <c:strCache>
                <c:ptCount val="14"/>
                <c:pt idx="0">
                  <c:v>smartworking ha complicato la conciliazione</c:v>
                </c:pt>
                <c:pt idx="1">
                  <c:v>partner ha contribuito meno al lavoro domestico</c:v>
                </c:pt>
                <c:pt idx="2">
                  <c:v>accesso asili nido complicato da crisi sanitaria</c:v>
                </c:pt>
                <c:pt idx="3">
                  <c:v>peggioramento qualità rapporto di coppia</c:v>
                </c:pt>
                <c:pt idx="4">
                  <c:v>lutto in famiglia</c:v>
                </c:pt>
                <c:pt idx="5">
                  <c:v>mancanza di aiuto esterno nella cura</c:v>
                </c:pt>
                <c:pt idx="6">
                  <c:v>aspettative negative sull'economia del paese</c:v>
                </c:pt>
                <c:pt idx="7">
                  <c:v>aumento del carico di lavoro domestico</c:v>
                </c:pt>
                <c:pt idx="8">
                  <c:v>impossibilità condividere l'evento</c:v>
                </c:pt>
                <c:pt idx="9">
                  <c:v>misure di contenimento COVID</c:v>
                </c:pt>
                <c:pt idx="10">
                  <c:v>timore di contrarre la COVID</c:v>
                </c:pt>
                <c:pt idx="11">
                  <c:v>perdita di reddito</c:v>
                </c:pt>
                <c:pt idx="12">
                  <c:v>difficoltà organizzative</c:v>
                </c:pt>
                <c:pt idx="13">
                  <c:v>perdita del lavoro</c:v>
                </c:pt>
              </c:strCache>
            </c:strRef>
          </c:cat>
          <c:val>
            <c:numRef>
              <c:f>Foglio2!$C$5:$C$18</c:f>
              <c:numCache>
                <c:formatCode>General</c:formatCode>
                <c:ptCount val="14"/>
                <c:pt idx="0">
                  <c:v>6.5</c:v>
                </c:pt>
                <c:pt idx="1">
                  <c:v>8.4</c:v>
                </c:pt>
                <c:pt idx="2">
                  <c:v>11.8</c:v>
                </c:pt>
                <c:pt idx="3">
                  <c:v>11.1</c:v>
                </c:pt>
                <c:pt idx="4">
                  <c:v>11.2</c:v>
                </c:pt>
                <c:pt idx="5">
                  <c:v>12.8</c:v>
                </c:pt>
                <c:pt idx="6">
                  <c:v>15.4</c:v>
                </c:pt>
                <c:pt idx="7">
                  <c:v>14.8</c:v>
                </c:pt>
                <c:pt idx="8">
                  <c:v>15.5</c:v>
                </c:pt>
                <c:pt idx="9">
                  <c:v>18.600000000000001</c:v>
                </c:pt>
                <c:pt idx="10">
                  <c:v>15.7</c:v>
                </c:pt>
                <c:pt idx="11">
                  <c:v>19.8</c:v>
                </c:pt>
                <c:pt idx="12">
                  <c:v>22.7</c:v>
                </c:pt>
                <c:pt idx="13">
                  <c:v>20.3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2A6-41FF-9904-0B602C00F2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808341983"/>
        <c:axId val="1808343647"/>
      </c:barChart>
      <c:catAx>
        <c:axId val="180834198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8343647"/>
        <c:crosses val="autoZero"/>
        <c:auto val="1"/>
        <c:lblAlgn val="ctr"/>
        <c:lblOffset val="100"/>
        <c:noMultiLvlLbl val="0"/>
      </c:catAx>
      <c:valAx>
        <c:axId val="18083436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83419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4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5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918C8F-BE3D-4790-908F-3954206A0715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43B1DA-A371-4416-94E9-E518DE81B5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4904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0AE3EF-A952-4A3B-9B06-F32B24C2546C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55607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43B1DA-A371-4416-94E9-E518DE81B5AD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62088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it-IT" dirty="0"/>
              <a:t>Sopraggiunte questioni economiche e lavorative (che questa volta pesano più per gli uomini che per le donne) e organizzative &gt;&gt; rispecchia una divisione ancora tradizionale dei ruoli di genere</a:t>
            </a:r>
          </a:p>
          <a:p>
            <a:pPr marL="228600" indent="-228600">
              <a:buAutoNum type="arabicPeriod"/>
            </a:pPr>
            <a:r>
              <a:rPr lang="it-IT" dirty="0"/>
              <a:t>Mancanza di aiuto e condivisione, aspettative negative sull’economia del paese &gt;&gt; misure di contenimento pesano soprattutto per le donne: non si accede più ai servizi di screening della gravidanza in coppia, anche il parto e i giorni successivi di degenza in ospedale sono spesso giorni di solitudine per la madre (difficile accesso del padre)</a:t>
            </a:r>
          </a:p>
          <a:p>
            <a:pPr marL="228600" indent="-228600">
              <a:buAutoNum type="arabicPeriod"/>
            </a:pPr>
            <a:r>
              <a:rPr lang="it-IT" dirty="0"/>
              <a:t>Conciliazione e relazione di coppia (da notarsi importanza degli asili nido per le donne)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43B1DA-A371-4416-94E9-E518DE81B5AD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00147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43B1DA-A371-4416-94E9-E518DE81B5AD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6480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43B1DA-A371-4416-94E9-E518DE81B5AD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21413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43B1DA-A371-4416-94E9-E518DE81B5AD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98209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43B1DA-A371-4416-94E9-E518DE81B5AD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65876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43B1DA-A371-4416-94E9-E518DE81B5AD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60485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43B1DA-A371-4416-94E9-E518DE81B5AD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61296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43B1DA-A371-4416-94E9-E518DE81B5AD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1792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43B1DA-A371-4416-94E9-E518DE81B5AD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08119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43B1DA-A371-4416-94E9-E518DE81B5AD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4283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5DD614-DFB4-4A00-B437-73C60A8717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132BDA1-86C0-48CA-B0EC-84888E7ED9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BAA6D79-F717-4A97-A323-5A7E9EAAE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65C1-7535-4234-AC64-451409A5ADF9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1D1174B-1E6F-458A-A78F-FCA6194D8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62A924B-484B-4352-BB7B-975C71405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3806-8E5F-4C80-92F7-3AF3155DD7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1604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CC8380-B2AA-4E70-A21A-A828C06D2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072A327-0E6B-4C98-A4D2-8725E6DB1B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2409310-BB27-4DC0-AC77-93960370F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65C1-7535-4234-AC64-451409A5ADF9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6A2978C-CF82-4272-8FC6-3BEF7E562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E81EC76-A36B-4FEE-8C87-8BDFAA4C5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3806-8E5F-4C80-92F7-3AF3155DD7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7166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92D71F2-4D75-494F-9C6D-4A016E34A5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6440639-CB99-4B29-A857-F765DF8A55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759521B-9BA9-42E0-A7C6-7CE436775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65C1-7535-4234-AC64-451409A5ADF9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49F1D9E-7AB5-4052-B0E1-6332ED681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DA88207-AC8D-4E82-B88E-EE5A4E4B9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3806-8E5F-4C80-92F7-3AF3155DD7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0309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215E-77E6-3D48-A321-A3294D8DCCB4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A14BB-AA15-584A-8CED-F7308116E5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1161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215E-77E6-3D48-A321-A3294D8DCCB4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A14BB-AA15-584A-8CED-F7308116E5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70257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215E-77E6-3D48-A321-A3294D8DCCB4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A14BB-AA15-584A-8CED-F7308116E5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03194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215E-77E6-3D48-A321-A3294D8DCCB4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A14BB-AA15-584A-8CED-F7308116E5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85244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215E-77E6-3D48-A321-A3294D8DCCB4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A14BB-AA15-584A-8CED-F7308116E5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84328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215E-77E6-3D48-A321-A3294D8DCCB4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A14BB-AA15-584A-8CED-F7308116E5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60581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215E-77E6-3D48-A321-A3294D8DCCB4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A14BB-AA15-584A-8CED-F7308116E5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75566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215E-77E6-3D48-A321-A3294D8DCCB4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A14BB-AA15-584A-8CED-F7308116E5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5602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4EB737-D372-44EC-99DD-58D9F4095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C05F22A-8A06-420A-B7F6-24112C2AA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245F5CB-CF4F-4216-B7B2-708BC38A0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65C1-7535-4234-AC64-451409A5ADF9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18D0742-A9D2-4F5F-A53C-631FB3585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D9B8983-2F35-4124-B7B0-3BD237160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3806-8E5F-4C80-92F7-3AF3155DD7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02202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215E-77E6-3D48-A321-A3294D8DCCB4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A14BB-AA15-584A-8CED-F7308116E5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41962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215E-77E6-3D48-A321-A3294D8DCCB4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A14BB-AA15-584A-8CED-F7308116E5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07859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6"/>
            <a:ext cx="2628900" cy="5811839"/>
          </a:xfrm>
        </p:spPr>
        <p:txBody>
          <a:bodyPr vert="eaVert"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6"/>
            <a:ext cx="7734300" cy="581183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215E-77E6-3D48-A321-A3294D8DCCB4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A14BB-AA15-584A-8CED-F7308116E5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6049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B4B603-A016-4A01-897D-5343CFD55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B932D06-4E3F-47B4-A7AE-07E564D586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47D706D-6659-4676-A003-1F41FA83E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65C1-7535-4234-AC64-451409A5ADF9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53A29F3-6AD6-42FE-BF94-EA8699A6E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CCF76FA-C196-48C1-8B23-EDE3E6AA8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3806-8E5F-4C80-92F7-3AF3155DD7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523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3ED260-CCA3-41EB-B77C-367F3C30A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7FA0DE-A54B-4EE3-9995-68C5DFB595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39D0C14-211A-4929-A287-2784544A0C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6378E57-CA1E-4610-B7E9-7202C4BC2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65C1-7535-4234-AC64-451409A5ADF9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5E40E3C-3199-4D06-88A7-C59E509ED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F8D71A5-8950-4742-A138-C1D4AA896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3806-8E5F-4C80-92F7-3AF3155DD7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7629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6E4006-CAA4-4117-AD6F-E784FBB84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382C7D9-33EF-4984-9D6F-45E06B7E9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0F12860-1869-4D82-AF4A-BC2A6B6147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A670FDB-6924-4E4F-93EF-8677791999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28CDF9E-A355-42BE-8978-BA5C6551A6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EE79348-08E3-4D54-ADF6-82BE99DB8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65C1-7535-4234-AC64-451409A5ADF9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BE5C1EE-168D-472D-BCCE-533DE8E52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18180E8-FE11-4C35-B485-64EB0D38F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3806-8E5F-4C80-92F7-3AF3155DD7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6384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C9D572-4D9E-42C4-915B-15E6736E5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79B29E9-F28E-4FC9-9A1B-B95D70D37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65C1-7535-4234-AC64-451409A5ADF9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D147A1A-00F0-4155-A661-59BE317DA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348C3DB-8312-477B-BA14-DFC50082F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3806-8E5F-4C80-92F7-3AF3155DD7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1051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D2B7C24-45F5-4087-B749-69BD6ECAB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65C1-7535-4234-AC64-451409A5ADF9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8DA5010-F3FF-457F-B34B-40E76D64F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9088515-B039-4F9C-B49E-4B82EFD0E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3806-8E5F-4C80-92F7-3AF3155DD7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7330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54C5FB-6884-45D1-8C31-D272D6A4B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C240E7-3EEE-40DC-9A11-477FD6698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45F37AB-D326-4A28-B5BC-D333F6DD66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6D149CA-1E02-4A00-A9D1-A5DA9CC12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65C1-7535-4234-AC64-451409A5ADF9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50F9CF9-FD8F-410D-B857-540C360DB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0886511-8C03-46EC-A76D-93169C2D2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3806-8E5F-4C80-92F7-3AF3155DD7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4727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590A8F7-88DC-416A-83A4-47F0B3BF3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0279D62-1560-45CB-8243-008600F493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342B62D-CD14-4FCD-8367-61A08DB039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048F0FD-91EE-4F8C-8941-75649DEA6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65C1-7535-4234-AC64-451409A5ADF9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0C7ECD1-E5DA-4DC1-821C-DC543BE29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A0396CF-F6BD-4FC2-9AA1-D4767E229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3806-8E5F-4C80-92F7-3AF3155DD7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4398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0537C29-E84D-435F-98D8-D053858C8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2EA9F90-990B-45EB-9335-8730B82352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7619340-20DB-4D03-A740-7B1C99527B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265C1-7535-4234-AC64-451409A5ADF9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D80C92D-FCDB-45C9-BE26-E1230FCAC2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C674598-C8CA-4BFF-8289-533F3DCE8D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F3806-8E5F-4C80-92F7-3AF3155DD7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7329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8215E-77E6-3D48-A321-A3294D8DCCB4}" type="datetimeFigureOut">
              <a:rPr lang="it-IT" smtClean="0"/>
              <a:t>15/02/2022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A14BB-AA15-584A-8CED-F7308116E5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2199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C128247-D9B5-4DC6-9D95-10EF316D085A}"/>
              </a:ext>
            </a:extLst>
          </p:cNvPr>
          <p:cNvSpPr txBox="1"/>
          <p:nvPr/>
        </p:nvSpPr>
        <p:spPr>
          <a:xfrm>
            <a:off x="951571" y="1248936"/>
            <a:ext cx="105366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/>
            <a:r>
              <a:rPr lang="it-IT" sz="6400" dirty="0">
                <a:solidFill>
                  <a:srgbClr val="002060"/>
                </a:solidFill>
                <a:latin typeface="Calibri" panose="020F0502020204030204"/>
              </a:rPr>
              <a:t>I progetti di vita dei giovani dopo un anno vissuto in emergenza Covid-19</a:t>
            </a:r>
          </a:p>
          <a:p>
            <a:pPr defTabSz="914377"/>
            <a:r>
              <a:rPr lang="it-IT" sz="3200" dirty="0">
                <a:solidFill>
                  <a:srgbClr val="002060"/>
                </a:solidFill>
                <a:latin typeface="Calibri" panose="020F0502020204030204"/>
              </a:rPr>
              <a:t>Francesca Luppi e Alessandro Rosina</a:t>
            </a:r>
          </a:p>
          <a:p>
            <a:pPr defTabSz="914377"/>
            <a:endParaRPr lang="it-IT" sz="6400" dirty="0">
              <a:solidFill>
                <a:srgbClr val="002060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5552967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DCC231C8-C761-4B31-9B1C-C6D19248C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75BEFB4-F88C-41EE-BF6F-FA987D6CA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3374136" cy="556789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4000" dirty="0" err="1">
                <a:solidFill>
                  <a:schemeClr val="accent1"/>
                </a:solidFill>
              </a:rPr>
              <a:t>Motivazioni</a:t>
            </a:r>
            <a:r>
              <a:rPr lang="en-US" sz="4000" dirty="0">
                <a:solidFill>
                  <a:schemeClr val="accent1"/>
                </a:solidFill>
              </a:rPr>
              <a:t> </a:t>
            </a:r>
            <a:r>
              <a:rPr lang="en-US" sz="2600" dirty="0"/>
              <a:t>per aver </a:t>
            </a:r>
            <a:r>
              <a:rPr lang="en-US" sz="2600" dirty="0" err="1"/>
              <a:t>sospeso</a:t>
            </a:r>
            <a:r>
              <a:rPr lang="en-US" sz="2600" dirty="0"/>
              <a:t> </a:t>
            </a:r>
            <a:br>
              <a:rPr lang="en-US" sz="2600" dirty="0"/>
            </a:br>
            <a:r>
              <a:rPr lang="en-US" sz="2600" dirty="0" err="1"/>
              <a:t>progetti</a:t>
            </a:r>
            <a:r>
              <a:rPr lang="en-US" sz="2600" dirty="0"/>
              <a:t> di </a:t>
            </a:r>
            <a:r>
              <a:rPr lang="en-US" sz="4000" dirty="0" err="1">
                <a:solidFill>
                  <a:schemeClr val="accent1"/>
                </a:solidFill>
              </a:rPr>
              <a:t>autonomia</a:t>
            </a:r>
            <a:r>
              <a:rPr lang="en-US" sz="4000" dirty="0">
                <a:solidFill>
                  <a:schemeClr val="accent1"/>
                </a:solidFill>
              </a:rPr>
              <a:t> </a:t>
            </a:r>
            <a:r>
              <a:rPr lang="en-US" sz="4000" dirty="0" err="1">
                <a:solidFill>
                  <a:schemeClr val="accent1"/>
                </a:solidFill>
              </a:rPr>
              <a:t>abitativa</a:t>
            </a:r>
            <a:r>
              <a:rPr lang="en-US" sz="4000" dirty="0">
                <a:solidFill>
                  <a:schemeClr val="accent1"/>
                </a:solidFill>
              </a:rPr>
              <a:t> </a:t>
            </a:r>
            <a:r>
              <a:rPr lang="en-US" sz="2600" dirty="0"/>
              <a:t>e</a:t>
            </a:r>
            <a:r>
              <a:rPr lang="en-US" sz="4000" kern="1200" dirty="0">
                <a:latin typeface="+mj-lt"/>
                <a:ea typeface="+mj-ea"/>
                <a:cs typeface="+mj-cs"/>
              </a:rPr>
              <a:t> </a:t>
            </a:r>
            <a:r>
              <a:rPr lang="en-US" sz="4000" dirty="0" err="1">
                <a:solidFill>
                  <a:schemeClr val="accent1"/>
                </a:solidFill>
              </a:rPr>
              <a:t>convivenza</a:t>
            </a:r>
            <a:r>
              <a:rPr lang="en-US" sz="4000" dirty="0">
                <a:solidFill>
                  <a:schemeClr val="accent1"/>
                </a:solidFill>
              </a:rPr>
              <a:t> in </a:t>
            </a:r>
            <a:r>
              <a:rPr lang="en-US" sz="4000" dirty="0" err="1">
                <a:solidFill>
                  <a:schemeClr val="accent1"/>
                </a:solidFill>
              </a:rPr>
              <a:t>coppia</a:t>
            </a:r>
            <a:r>
              <a:rPr lang="en-US" sz="4000" dirty="0">
                <a:solidFill>
                  <a:schemeClr val="accent1"/>
                </a:solidFill>
              </a:rPr>
              <a:t> </a:t>
            </a:r>
            <a:r>
              <a:rPr lang="en-US" sz="2600" dirty="0"/>
              <a:t>in Italia</a:t>
            </a:r>
            <a:br>
              <a:rPr lang="en-US" sz="2600" dirty="0"/>
            </a:br>
            <a:r>
              <a:rPr lang="en-US" sz="2600" dirty="0"/>
              <a:t>(</a:t>
            </a:r>
            <a:r>
              <a:rPr lang="en-US" sz="2600" dirty="0" err="1"/>
              <a:t>aprile</a:t>
            </a:r>
            <a:r>
              <a:rPr lang="en-US" sz="2600" dirty="0"/>
              <a:t> 2021)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D539ECCE-6F12-49DA-9D04-03001283C0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8872567"/>
              </p:ext>
            </p:extLst>
          </p:nvPr>
        </p:nvGraphicFramePr>
        <p:xfrm>
          <a:off x="5093208" y="788211"/>
          <a:ext cx="6263641" cy="5169055"/>
        </p:xfrm>
        <a:graphic>
          <a:graphicData uri="http://schemas.openxmlformats.org/drawingml/2006/table">
            <a:tbl>
              <a:tblPr firstRow="1" bandRow="1"/>
              <a:tblGrid>
                <a:gridCol w="3909635">
                  <a:extLst>
                    <a:ext uri="{9D8B030D-6E8A-4147-A177-3AD203B41FA5}">
                      <a16:colId xmlns:a16="http://schemas.microsoft.com/office/drawing/2014/main" val="2530673414"/>
                    </a:ext>
                  </a:extLst>
                </a:gridCol>
                <a:gridCol w="1219534">
                  <a:extLst>
                    <a:ext uri="{9D8B030D-6E8A-4147-A177-3AD203B41FA5}">
                      <a16:colId xmlns:a16="http://schemas.microsoft.com/office/drawing/2014/main" val="405468031"/>
                    </a:ext>
                  </a:extLst>
                </a:gridCol>
                <a:gridCol w="1134472">
                  <a:extLst>
                    <a:ext uri="{9D8B030D-6E8A-4147-A177-3AD203B41FA5}">
                      <a16:colId xmlns:a16="http://schemas.microsoft.com/office/drawing/2014/main" val="2853161805"/>
                    </a:ext>
                  </a:extLst>
                </a:gridCol>
              </a:tblGrid>
              <a:tr h="418286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Andare a vivere da solo</a:t>
                      </a:r>
                      <a:endParaRPr lang="it-IT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735" marR="18735" marT="1873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UOMINI</a:t>
                      </a:r>
                      <a:endParaRPr lang="it-IT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735" marR="18735" marT="1873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DONNE</a:t>
                      </a:r>
                      <a:endParaRPr lang="it-IT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735" marR="18735" marT="1873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046376"/>
                  </a:ext>
                </a:extLst>
              </a:tr>
              <a:tr h="418286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perdita di reddito</a:t>
                      </a:r>
                      <a:endParaRPr lang="it-IT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735" marR="18735" marT="1873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</a:t>
                      </a:r>
                      <a:endParaRPr lang="it-IT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735" marR="18735" marT="1873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</a:t>
                      </a:r>
                      <a:endParaRPr lang="it-IT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735" marR="18735" marT="1873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5894770"/>
                  </a:ext>
                </a:extLst>
              </a:tr>
              <a:tr h="782839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 le misure di contenimento della COVID</a:t>
                      </a:r>
                      <a:endParaRPr lang="it-IT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735" marR="18735" marT="18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</a:t>
                      </a:r>
                      <a:endParaRPr lang="it-IT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735" marR="18735" marT="18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</a:t>
                      </a:r>
                      <a:endParaRPr lang="it-IT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735" marR="18735" marT="18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2742365"/>
                  </a:ext>
                </a:extLst>
              </a:tr>
              <a:tr h="1147393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aspettative negative sulle dinamiche economiche del paese</a:t>
                      </a:r>
                      <a:endParaRPr lang="it-IT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735" marR="18735" marT="18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</a:t>
                      </a:r>
                      <a:endParaRPr lang="it-IT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735" marR="18735" marT="18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</a:t>
                      </a:r>
                      <a:endParaRPr lang="it-IT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735" marR="18735" marT="18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8750968"/>
                  </a:ext>
                </a:extLst>
              </a:tr>
              <a:tr h="418286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Andare a convivere</a:t>
                      </a:r>
                      <a:endParaRPr lang="it-IT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735" marR="18735" marT="1873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UOMINI</a:t>
                      </a:r>
                      <a:endParaRPr lang="it-IT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735" marR="18735" marT="1873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DONNE</a:t>
                      </a:r>
                      <a:endParaRPr lang="it-IT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735" marR="18735" marT="1873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099621"/>
                  </a:ext>
                </a:extLst>
              </a:tr>
              <a:tr h="1147393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aspettative negative sulle dinamiche economiche del paese</a:t>
                      </a:r>
                      <a:endParaRPr lang="it-IT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735" marR="18735" marT="1873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</a:t>
                      </a:r>
                      <a:endParaRPr lang="it-IT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735" marR="18735" marT="1873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</a:t>
                      </a:r>
                      <a:endParaRPr lang="it-IT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735" marR="18735" marT="1873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8231433"/>
                  </a:ext>
                </a:extLst>
              </a:tr>
              <a:tr h="418286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difficoltà organizzative</a:t>
                      </a:r>
                      <a:endParaRPr lang="it-IT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735" marR="18735" marT="18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</a:t>
                      </a:r>
                      <a:endParaRPr lang="it-IT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735" marR="18735" marT="18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</a:t>
                      </a:r>
                      <a:endParaRPr lang="it-IT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735" marR="18735" marT="18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5750478"/>
                  </a:ext>
                </a:extLst>
              </a:tr>
              <a:tr h="418286">
                <a:tc>
                  <a:txBody>
                    <a:bodyPr/>
                    <a:lstStyle/>
                    <a:p>
                      <a:pPr algn="l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perdita di reddito</a:t>
                      </a:r>
                      <a:endParaRPr lang="it-IT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735" marR="18735" marT="18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it-IT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735" marR="18735" marT="18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</a:t>
                      </a:r>
                      <a:endParaRPr lang="it-IT" sz="4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735" marR="18735" marT="1873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8833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7416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Grafico 8">
            <a:extLst>
              <a:ext uri="{FF2B5EF4-FFF2-40B4-BE49-F238E27FC236}">
                <a16:creationId xmlns:a16="http://schemas.microsoft.com/office/drawing/2014/main" id="{C224184A-579C-48D7-93D9-AB85739DC5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9414896"/>
              </p:ext>
            </p:extLst>
          </p:nvPr>
        </p:nvGraphicFramePr>
        <p:xfrm>
          <a:off x="838200" y="1690688"/>
          <a:ext cx="10515600" cy="4909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itolo 1">
            <a:extLst>
              <a:ext uri="{FF2B5EF4-FFF2-40B4-BE49-F238E27FC236}">
                <a16:creationId xmlns:a16="http://schemas.microsoft.com/office/drawing/2014/main" id="{764148EB-C8C1-4B33-BD2F-B265A883C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Autofit/>
          </a:bodyPr>
          <a:lstStyle/>
          <a:p>
            <a:r>
              <a:rPr lang="it-IT" sz="4000" dirty="0">
                <a:solidFill>
                  <a:schemeClr val="accent1"/>
                </a:solidFill>
              </a:rPr>
              <a:t>Motivazioni</a:t>
            </a:r>
            <a:r>
              <a:rPr lang="it-IT" sz="4000" dirty="0">
                <a:solidFill>
                  <a:srgbClr val="C00000"/>
                </a:solidFill>
              </a:rPr>
              <a:t> </a:t>
            </a:r>
            <a:r>
              <a:rPr lang="it-IT" sz="2600" dirty="0"/>
              <a:t>per aver sospeso progetto di </a:t>
            </a:r>
            <a:r>
              <a:rPr lang="it-IT" sz="4000" dirty="0">
                <a:solidFill>
                  <a:schemeClr val="accent1"/>
                </a:solidFill>
              </a:rPr>
              <a:t>concepire un figlio </a:t>
            </a:r>
            <a:r>
              <a:rPr lang="it-IT" sz="2600" dirty="0"/>
              <a:t>in Italia (aprile 2021)</a:t>
            </a:r>
          </a:p>
        </p:txBody>
      </p:sp>
    </p:spTree>
    <p:extLst>
      <p:ext uri="{BB962C8B-B14F-4D97-AF65-F5344CB8AC3E}">
        <p14:creationId xmlns:p14="http://schemas.microsoft.com/office/powerpoint/2010/main" val="48474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8798C3BB-1D9F-448E-9288-2E3EED2B88B5}"/>
              </a:ext>
            </a:extLst>
          </p:cNvPr>
          <p:cNvSpPr txBox="1"/>
          <p:nvPr/>
        </p:nvSpPr>
        <p:spPr>
          <a:xfrm>
            <a:off x="3290888" y="1981199"/>
            <a:ext cx="561022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it-IT" sz="8000" dirty="0">
                <a:solidFill>
                  <a:srgbClr val="002060"/>
                </a:solidFill>
                <a:latin typeface="Calibri" panose="020F0502020204030204"/>
              </a:rPr>
              <a:t>Grazie per l’attenzione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ECA92C13-E607-4AF0-B945-368FFBFF3BE3}"/>
              </a:ext>
            </a:extLst>
          </p:cNvPr>
          <p:cNvSpPr txBox="1"/>
          <p:nvPr/>
        </p:nvSpPr>
        <p:spPr>
          <a:xfrm>
            <a:off x="828675" y="5072477"/>
            <a:ext cx="110560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377"/>
            <a:r>
              <a:rPr lang="it-IT" dirty="0">
                <a:solidFill>
                  <a:prstClr val="black"/>
                </a:solidFill>
                <a:latin typeface="Calibri" panose="020F0502020204030204"/>
              </a:rPr>
              <a:t>Per approfondimenti: Luppi F. e Rosina A. (2022), «Progetti di vita dei giovani dopo un anno vissuto in emergenza Covid-19» Secondo rapporto del Gruppo di esperti “Demografia e Covid-19”</a:t>
            </a:r>
            <a:endParaRPr lang="it-IT" sz="1600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88389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EB13E8B4-00B6-42F2-91DE-F23509D725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742793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sz="3400" dirty="0">
                <a:solidFill>
                  <a:srgbClr val="C00000"/>
                </a:solidFill>
              </a:rPr>
              <a:t>Indagini internazionali </a:t>
            </a:r>
            <a:r>
              <a:rPr lang="it-IT" dirty="0"/>
              <a:t>realizzate da IPSOS per l’Osservatorio Giovani dell’Istituto Toniolo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Campione rappresentativo della </a:t>
            </a:r>
            <a:r>
              <a:rPr lang="it-IT" sz="3400" dirty="0">
                <a:solidFill>
                  <a:srgbClr val="C00000"/>
                </a:solidFill>
              </a:rPr>
              <a:t>popolazione giovanile </a:t>
            </a:r>
            <a:r>
              <a:rPr lang="it-IT" dirty="0"/>
              <a:t>di età compresa fra i </a:t>
            </a:r>
            <a:r>
              <a:rPr lang="it-IT" dirty="0">
                <a:solidFill>
                  <a:srgbClr val="C00000"/>
                </a:solidFill>
              </a:rPr>
              <a:t>18 e i 34 anni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F9DBA83-859E-4598-BF18-E24075DFBC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11006" y="1825625"/>
            <a:ext cx="4742793" cy="4351338"/>
          </a:xfrm>
        </p:spPr>
        <p:txBody>
          <a:bodyPr>
            <a:normAutofit lnSpcReduction="10000"/>
          </a:bodyPr>
          <a:lstStyle/>
          <a:p>
            <a:endParaRPr lang="it-IT" dirty="0"/>
          </a:p>
          <a:p>
            <a:pPr marL="0" indent="0">
              <a:buNone/>
            </a:pPr>
            <a:r>
              <a:rPr lang="it-IT" dirty="0"/>
              <a:t>Confronto fra </a:t>
            </a:r>
            <a:r>
              <a:rPr lang="it-IT" sz="3400" dirty="0">
                <a:solidFill>
                  <a:srgbClr val="C00000"/>
                </a:solidFill>
              </a:rPr>
              <a:t>marzo 2020 e aprile 2021</a:t>
            </a:r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2000 casi per </a:t>
            </a:r>
            <a:r>
              <a:rPr lang="it-IT" dirty="0">
                <a:solidFill>
                  <a:srgbClr val="C00000"/>
                </a:solidFill>
              </a:rPr>
              <a:t>l’Italia</a:t>
            </a:r>
          </a:p>
          <a:p>
            <a:r>
              <a:rPr lang="it-IT" dirty="0"/>
              <a:t>1000 casi per ciascuno degli altri quattro paesi: </a:t>
            </a:r>
            <a:r>
              <a:rPr lang="it-IT" dirty="0">
                <a:solidFill>
                  <a:srgbClr val="C00000"/>
                </a:solidFill>
              </a:rPr>
              <a:t>Francia, Germania, Gran Bretagna e Spagna</a:t>
            </a:r>
          </a:p>
        </p:txBody>
      </p:sp>
      <p:sp>
        <p:nvSpPr>
          <p:cNvPr id="8" name="Titolo 7">
            <a:extLst>
              <a:ext uri="{FF2B5EF4-FFF2-40B4-BE49-F238E27FC236}">
                <a16:creationId xmlns:a16="http://schemas.microsoft.com/office/drawing/2014/main" id="{7644B139-9A21-4CF8-B764-6569E024C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chemeClr val="accent1"/>
                </a:solidFill>
              </a:rPr>
              <a:t>I dati</a:t>
            </a:r>
          </a:p>
        </p:txBody>
      </p:sp>
    </p:spTree>
    <p:extLst>
      <p:ext uri="{BB962C8B-B14F-4D97-AF65-F5344CB8AC3E}">
        <p14:creationId xmlns:p14="http://schemas.microsoft.com/office/powerpoint/2010/main" val="2205699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8A15722-03B5-4343-B14B-F8E1CD223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660" y="363218"/>
            <a:ext cx="10175631" cy="111184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Progetti</a:t>
            </a:r>
            <a:r>
              <a:rPr lang="en-US" sz="40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di vita a </a:t>
            </a:r>
            <a:r>
              <a:rPr lang="en-US" sz="4000" kern="12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rischio</a:t>
            </a:r>
            <a:r>
              <a:rPr lang="en-US" sz="40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kumimoji="0" lang="en-US" altLang="it-IT" sz="2200" i="0" u="none" strike="noStrike" cap="none" normalizeH="0" baseline="0" dirty="0" err="1">
                <a:ln>
                  <a:noFill/>
                </a:ln>
                <a:effectLst/>
              </a:rPr>
              <a:t>fra</a:t>
            </a:r>
            <a:r>
              <a:rPr kumimoji="0" lang="en-US" altLang="it-IT" sz="220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it-IT" sz="2200" i="0" u="none" strike="noStrike" cap="none" normalizeH="0" baseline="0" dirty="0" err="1">
                <a:ln>
                  <a:noFill/>
                </a:ln>
                <a:effectLst/>
              </a:rPr>
              <a:t>i</a:t>
            </a:r>
            <a:r>
              <a:rPr kumimoji="0" lang="en-US" altLang="it-IT" sz="2200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it-IT" sz="2200" i="0" u="none" strike="noStrike" cap="none" normalizeH="0" baseline="0" dirty="0" err="1">
                <a:ln>
                  <a:noFill/>
                </a:ln>
                <a:effectLst/>
              </a:rPr>
              <a:t>giovani</a:t>
            </a:r>
            <a:r>
              <a:rPr kumimoji="0" lang="en-US" altLang="it-IT" sz="2200" i="0" u="none" strike="noStrike" cap="none" normalizeH="0" baseline="0" dirty="0">
                <a:ln>
                  <a:noFill/>
                </a:ln>
                <a:effectLst/>
              </a:rPr>
              <a:t> in Italia, Francia, Germania, </a:t>
            </a:r>
            <a:r>
              <a:rPr kumimoji="0" lang="en-US" altLang="it-IT" sz="2200" i="0" u="none" strike="noStrike" cap="none" normalizeH="0" baseline="0" dirty="0" err="1">
                <a:ln>
                  <a:noFill/>
                </a:ln>
                <a:effectLst/>
              </a:rPr>
              <a:t>Spagna</a:t>
            </a:r>
            <a:r>
              <a:rPr kumimoji="0" lang="en-US" altLang="it-IT" sz="2200" i="0" u="none" strike="noStrike" cap="none" normalizeH="0" baseline="0" dirty="0">
                <a:ln>
                  <a:noFill/>
                </a:ln>
                <a:effectLst/>
              </a:rPr>
              <a:t> e Gran </a:t>
            </a:r>
            <a:r>
              <a:rPr kumimoji="0" lang="en-US" altLang="it-IT" sz="2200" i="0" u="none" strike="noStrike" cap="none" normalizeH="0" baseline="0" dirty="0" err="1">
                <a:ln>
                  <a:noFill/>
                </a:ln>
                <a:effectLst/>
              </a:rPr>
              <a:t>Bretagna</a:t>
            </a:r>
            <a:r>
              <a:rPr kumimoji="0" lang="en-US" altLang="it-IT" sz="2200" i="0" u="none" strike="noStrike" cap="none" normalizeH="0" baseline="0" dirty="0">
                <a:ln>
                  <a:noFill/>
                </a:ln>
                <a:effectLst/>
              </a:rPr>
              <a:t>, a </a:t>
            </a:r>
            <a:r>
              <a:rPr kumimoji="0" lang="en-US" altLang="it-IT" sz="2200" i="0" u="none" strike="noStrike" cap="none" normalizeH="0" baseline="0" dirty="0" err="1">
                <a:ln>
                  <a:noFill/>
                </a:ln>
                <a:effectLst/>
              </a:rPr>
              <a:t>marzo</a:t>
            </a:r>
            <a:r>
              <a:rPr kumimoji="0" lang="en-US" altLang="it-IT" sz="2200" i="0" u="none" strike="noStrike" cap="none" normalizeH="0" baseline="0" dirty="0">
                <a:ln>
                  <a:noFill/>
                </a:ln>
                <a:effectLst/>
              </a:rPr>
              <a:t> 2020 e </a:t>
            </a:r>
            <a:r>
              <a:rPr kumimoji="0" lang="en-US" altLang="it-IT" sz="2200" i="0" u="none" strike="noStrike" cap="none" normalizeH="0" baseline="0" dirty="0" err="1">
                <a:ln>
                  <a:noFill/>
                </a:ln>
                <a:effectLst/>
              </a:rPr>
              <a:t>aprile</a:t>
            </a:r>
            <a:r>
              <a:rPr kumimoji="0" lang="en-US" altLang="it-IT" sz="2200" i="0" u="none" strike="noStrike" cap="none" normalizeH="0" baseline="0" dirty="0">
                <a:ln>
                  <a:noFill/>
                </a:ln>
                <a:effectLst/>
              </a:rPr>
              <a:t> 2021</a:t>
            </a:r>
            <a:endParaRPr lang="en-US" sz="2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E2231788-60FB-4460-B815-5233C9BA76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5630270"/>
              </p:ext>
            </p:extLst>
          </p:nvPr>
        </p:nvGraphicFramePr>
        <p:xfrm>
          <a:off x="693981" y="2265167"/>
          <a:ext cx="10800987" cy="2149456"/>
        </p:xfrm>
        <a:graphic>
          <a:graphicData uri="http://schemas.openxmlformats.org/drawingml/2006/table">
            <a:tbl>
              <a:tblPr firstRow="1" firstCol="1" bandRow="1">
                <a:tableStyleId>{0660B408-B3CF-4A94-85FC-2B1E0A45F4A2}</a:tableStyleId>
              </a:tblPr>
              <a:tblGrid>
                <a:gridCol w="2232796">
                  <a:extLst>
                    <a:ext uri="{9D8B030D-6E8A-4147-A177-3AD203B41FA5}">
                      <a16:colId xmlns:a16="http://schemas.microsoft.com/office/drawing/2014/main" val="2849155286"/>
                    </a:ext>
                  </a:extLst>
                </a:gridCol>
                <a:gridCol w="890659">
                  <a:extLst>
                    <a:ext uri="{9D8B030D-6E8A-4147-A177-3AD203B41FA5}">
                      <a16:colId xmlns:a16="http://schemas.microsoft.com/office/drawing/2014/main" val="2035568927"/>
                    </a:ext>
                  </a:extLst>
                </a:gridCol>
                <a:gridCol w="828747">
                  <a:extLst>
                    <a:ext uri="{9D8B030D-6E8A-4147-A177-3AD203B41FA5}">
                      <a16:colId xmlns:a16="http://schemas.microsoft.com/office/drawing/2014/main" val="2068843705"/>
                    </a:ext>
                  </a:extLst>
                </a:gridCol>
                <a:gridCol w="890659">
                  <a:extLst>
                    <a:ext uri="{9D8B030D-6E8A-4147-A177-3AD203B41FA5}">
                      <a16:colId xmlns:a16="http://schemas.microsoft.com/office/drawing/2014/main" val="1839676151"/>
                    </a:ext>
                  </a:extLst>
                </a:gridCol>
                <a:gridCol w="828747">
                  <a:extLst>
                    <a:ext uri="{9D8B030D-6E8A-4147-A177-3AD203B41FA5}">
                      <a16:colId xmlns:a16="http://schemas.microsoft.com/office/drawing/2014/main" val="652090229"/>
                    </a:ext>
                  </a:extLst>
                </a:gridCol>
                <a:gridCol w="890659">
                  <a:extLst>
                    <a:ext uri="{9D8B030D-6E8A-4147-A177-3AD203B41FA5}">
                      <a16:colId xmlns:a16="http://schemas.microsoft.com/office/drawing/2014/main" val="2524591856"/>
                    </a:ext>
                  </a:extLst>
                </a:gridCol>
                <a:gridCol w="828747">
                  <a:extLst>
                    <a:ext uri="{9D8B030D-6E8A-4147-A177-3AD203B41FA5}">
                      <a16:colId xmlns:a16="http://schemas.microsoft.com/office/drawing/2014/main" val="889391356"/>
                    </a:ext>
                  </a:extLst>
                </a:gridCol>
                <a:gridCol w="890659">
                  <a:extLst>
                    <a:ext uri="{9D8B030D-6E8A-4147-A177-3AD203B41FA5}">
                      <a16:colId xmlns:a16="http://schemas.microsoft.com/office/drawing/2014/main" val="1860483812"/>
                    </a:ext>
                  </a:extLst>
                </a:gridCol>
                <a:gridCol w="828747">
                  <a:extLst>
                    <a:ext uri="{9D8B030D-6E8A-4147-A177-3AD203B41FA5}">
                      <a16:colId xmlns:a16="http://schemas.microsoft.com/office/drawing/2014/main" val="3962250482"/>
                    </a:ext>
                  </a:extLst>
                </a:gridCol>
                <a:gridCol w="890659">
                  <a:extLst>
                    <a:ext uri="{9D8B030D-6E8A-4147-A177-3AD203B41FA5}">
                      <a16:colId xmlns:a16="http://schemas.microsoft.com/office/drawing/2014/main" val="3058860584"/>
                    </a:ext>
                  </a:extLst>
                </a:gridCol>
                <a:gridCol w="799908">
                  <a:extLst>
                    <a:ext uri="{9D8B030D-6E8A-4147-A177-3AD203B41FA5}">
                      <a16:colId xmlns:a16="http://schemas.microsoft.com/office/drawing/2014/main" val="2889694966"/>
                    </a:ext>
                  </a:extLst>
                </a:gridCol>
              </a:tblGrid>
              <a:tr h="6585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C00000"/>
                          </a:solidFill>
                          <a:effectLst/>
                        </a:rPr>
                        <a:t>ITALIA</a:t>
                      </a:r>
                      <a:endParaRPr lang="it-IT" sz="1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C00000"/>
                          </a:solidFill>
                          <a:effectLst/>
                        </a:rPr>
                        <a:t>FRANCIA</a:t>
                      </a:r>
                      <a:endParaRPr lang="it-IT" sz="1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GERMANIA</a:t>
                      </a:r>
                    </a:p>
                  </a:txBody>
                  <a:tcPr marL="82586" marR="82586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C00000"/>
                          </a:solidFill>
                          <a:effectLst/>
                        </a:rPr>
                        <a:t>SPAGNA</a:t>
                      </a:r>
                      <a:endParaRPr lang="it-IT" sz="1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solidFill>
                            <a:srgbClr val="C00000"/>
                          </a:solidFill>
                          <a:effectLst/>
                        </a:rPr>
                        <a:t>GRAN BRETAGNA</a:t>
                      </a:r>
                      <a:endParaRPr lang="it-IT" sz="18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7367089"/>
                  </a:ext>
                </a:extLst>
              </a:tr>
              <a:tr h="4075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 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</a:rPr>
                        <a:t>mar-20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</a:rPr>
                        <a:t>apr-21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</a:rPr>
                        <a:t>mar-20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</a:rPr>
                        <a:t>apr-21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</a:rPr>
                        <a:t>mar-20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</a:rPr>
                        <a:t>apr-21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</a:rPr>
                        <a:t>mar-20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</a:rPr>
                        <a:t>apr-21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</a:rPr>
                        <a:t>mar-20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dirty="0">
                          <a:solidFill>
                            <a:schemeClr val="tx1"/>
                          </a:solidFill>
                          <a:effectLst/>
                        </a:rPr>
                        <a:t>apr-21</a:t>
                      </a: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746286"/>
                  </a:ext>
                </a:extLst>
              </a:tr>
              <a:tr h="3555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Meno a rischio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5.2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7.9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4.4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9.3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10.2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10.1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6.4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7.2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6.1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10.1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831137"/>
                  </a:ext>
                </a:extLst>
              </a:tr>
              <a:tr h="3721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Non è cambiato nulla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32.8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32.5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>
                          <a:effectLst/>
                        </a:rPr>
                        <a:t>49.8</a:t>
                      </a:r>
                      <a:endParaRPr lang="it-I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42.6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47.3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44.1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35.0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32.1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40.0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44.8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7298907"/>
                  </a:ext>
                </a:extLst>
              </a:tr>
              <a:tr h="3555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Più a rischio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62.0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59.5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45.8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48.1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42.5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45.8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58.6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60.7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53.9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dirty="0">
                          <a:effectLst/>
                        </a:rPr>
                        <a:t>45.1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586" marR="82586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51617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4119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127412F-B72C-408D-932A-CD5285719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660" y="259474"/>
            <a:ext cx="10175631" cy="1111843"/>
          </a:xfrm>
        </p:spPr>
        <p:txBody>
          <a:bodyPr anchor="ctr">
            <a:normAutofit/>
          </a:bodyPr>
          <a:lstStyle/>
          <a:p>
            <a:r>
              <a:rPr lang="it-IT" sz="2400" dirty="0"/>
              <a:t>Differenze di </a:t>
            </a:r>
            <a:r>
              <a:rPr lang="it-IT" sz="3600" dirty="0">
                <a:solidFill>
                  <a:schemeClr val="accent1"/>
                </a:solidFill>
              </a:rPr>
              <a:t>genere</a:t>
            </a:r>
            <a:r>
              <a:rPr lang="it-IT" sz="2400" dirty="0"/>
              <a:t> in Italia circa la diversa </a:t>
            </a:r>
            <a:r>
              <a:rPr lang="it-IT" sz="3600" dirty="0">
                <a:solidFill>
                  <a:schemeClr val="accent1"/>
                </a:solidFill>
              </a:rPr>
              <a:t>percezione del rischio riguardo ai progetti di vita</a:t>
            </a:r>
            <a:r>
              <a:rPr lang="it-IT" sz="3600" dirty="0">
                <a:solidFill>
                  <a:srgbClr val="C00000"/>
                </a:solidFill>
              </a:rPr>
              <a:t> </a:t>
            </a:r>
            <a:r>
              <a:rPr lang="it-IT" sz="2400" dirty="0"/>
              <a:t>in Italia</a:t>
            </a:r>
          </a:p>
        </p:txBody>
      </p:sp>
      <p:graphicFrame>
        <p:nvGraphicFramePr>
          <p:cNvPr id="7" name="Segnaposto contenuto 3">
            <a:extLst>
              <a:ext uri="{FF2B5EF4-FFF2-40B4-BE49-F238E27FC236}">
                <a16:creationId xmlns:a16="http://schemas.microsoft.com/office/drawing/2014/main" id="{841A78F8-90BD-45A8-8C3E-8699799720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5702548"/>
              </p:ext>
            </p:extLst>
          </p:nvPr>
        </p:nvGraphicFramePr>
        <p:xfrm>
          <a:off x="2666773" y="1630790"/>
          <a:ext cx="6855406" cy="3596420"/>
        </p:xfrm>
        <a:graphic>
          <a:graphicData uri="http://schemas.openxmlformats.org/drawingml/2006/table">
            <a:tbl>
              <a:tblPr firstRow="1" firstCol="1" bandRow="1">
                <a:solidFill>
                  <a:schemeClr val="bg1">
                    <a:lumMod val="95000"/>
                  </a:schemeClr>
                </a:solidFill>
                <a:tableStyleId>{5C22544A-7EE6-4342-B048-85BDC9FD1C3A}</a:tableStyleId>
              </a:tblPr>
              <a:tblGrid>
                <a:gridCol w="877684">
                  <a:extLst>
                    <a:ext uri="{9D8B030D-6E8A-4147-A177-3AD203B41FA5}">
                      <a16:colId xmlns:a16="http://schemas.microsoft.com/office/drawing/2014/main" val="2215236742"/>
                    </a:ext>
                  </a:extLst>
                </a:gridCol>
                <a:gridCol w="1775022">
                  <a:extLst>
                    <a:ext uri="{9D8B030D-6E8A-4147-A177-3AD203B41FA5}">
                      <a16:colId xmlns:a16="http://schemas.microsoft.com/office/drawing/2014/main" val="2110548299"/>
                    </a:ext>
                  </a:extLst>
                </a:gridCol>
                <a:gridCol w="2435290">
                  <a:extLst>
                    <a:ext uri="{9D8B030D-6E8A-4147-A177-3AD203B41FA5}">
                      <a16:colId xmlns:a16="http://schemas.microsoft.com/office/drawing/2014/main" val="2159827931"/>
                    </a:ext>
                  </a:extLst>
                </a:gridCol>
                <a:gridCol w="1767410">
                  <a:extLst>
                    <a:ext uri="{9D8B030D-6E8A-4147-A177-3AD203B41FA5}">
                      <a16:colId xmlns:a16="http://schemas.microsoft.com/office/drawing/2014/main" val="728439956"/>
                    </a:ext>
                  </a:extLst>
                </a:gridCol>
              </a:tblGrid>
              <a:tr h="5694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b="0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2400" b="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67" marR="67367" marT="13858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b="0" cap="none" spc="0" dirty="0">
                          <a:solidFill>
                            <a:srgbClr val="C00000"/>
                          </a:solidFill>
                          <a:effectLst/>
                        </a:rPr>
                        <a:t>MARZO 2020</a:t>
                      </a:r>
                      <a:endParaRPr lang="it-IT" sz="2400" b="0" cap="none" spc="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67" marR="67367" marT="13858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2400" b="0" cap="none" spc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67" marR="67367" marT="13858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071198"/>
                  </a:ext>
                </a:extLst>
              </a:tr>
              <a:tr h="3751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8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67" marR="67367" marT="13858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cap="none" spc="0" dirty="0">
                          <a:solidFill>
                            <a:schemeClr val="tx1"/>
                          </a:solidFill>
                          <a:effectLst/>
                        </a:rPr>
                        <a:t>Meno a rischio</a:t>
                      </a:r>
                      <a:endParaRPr lang="it-IT" sz="18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67" marR="67367" marT="13858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cap="none" spc="0" dirty="0">
                          <a:solidFill>
                            <a:schemeClr val="tx1"/>
                          </a:solidFill>
                          <a:effectLst/>
                        </a:rPr>
                        <a:t>Non è cambiato nulla</a:t>
                      </a:r>
                      <a:endParaRPr lang="it-IT" sz="18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67" marR="67367" marT="13858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cap="none" spc="0" dirty="0">
                          <a:solidFill>
                            <a:schemeClr val="tx1"/>
                          </a:solidFill>
                          <a:effectLst/>
                        </a:rPr>
                        <a:t>Più a rischio</a:t>
                      </a:r>
                      <a:endParaRPr lang="it-IT" sz="18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67" marR="67367" marT="13858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9038829"/>
                  </a:ext>
                </a:extLst>
              </a:tr>
              <a:tr h="3852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cap="none" spc="0" dirty="0">
                          <a:solidFill>
                            <a:schemeClr val="tx1"/>
                          </a:solidFill>
                          <a:effectLst/>
                        </a:rPr>
                        <a:t>Uomini</a:t>
                      </a:r>
                      <a:endParaRPr lang="it-IT" sz="18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67" marR="67367" marT="13858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cap="none" spc="0" dirty="0">
                          <a:solidFill>
                            <a:schemeClr val="tx1"/>
                          </a:solidFill>
                          <a:effectLst/>
                        </a:rPr>
                        <a:t>6.7</a:t>
                      </a:r>
                      <a:endParaRPr lang="it-IT" sz="18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67" marR="67367" marT="13858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cap="none" spc="0">
                          <a:solidFill>
                            <a:schemeClr val="tx1"/>
                          </a:solidFill>
                          <a:effectLst/>
                        </a:rPr>
                        <a:t>37.3</a:t>
                      </a:r>
                      <a:endParaRPr lang="it-IT" sz="18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67" marR="67367" marT="13858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cap="none" spc="0" dirty="0">
                          <a:solidFill>
                            <a:schemeClr val="tx1"/>
                          </a:solidFill>
                          <a:effectLst/>
                        </a:rPr>
                        <a:t>56.0</a:t>
                      </a:r>
                      <a:endParaRPr lang="it-IT" sz="18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67" marR="67367" marT="13858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166266"/>
                  </a:ext>
                </a:extLst>
              </a:tr>
              <a:tr h="3861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cap="none" spc="0">
                          <a:solidFill>
                            <a:schemeClr val="tx1"/>
                          </a:solidFill>
                          <a:effectLst/>
                        </a:rPr>
                        <a:t>Donne</a:t>
                      </a:r>
                      <a:endParaRPr lang="it-IT" sz="18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67" marR="67367" marT="13858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cap="none" spc="0" dirty="0">
                          <a:solidFill>
                            <a:schemeClr val="tx1"/>
                          </a:solidFill>
                          <a:effectLst/>
                        </a:rPr>
                        <a:t>3.7</a:t>
                      </a:r>
                      <a:endParaRPr lang="it-IT" sz="18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67" marR="67367" marT="13858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cap="none" spc="0" dirty="0">
                          <a:solidFill>
                            <a:schemeClr val="tx1"/>
                          </a:solidFill>
                          <a:effectLst/>
                        </a:rPr>
                        <a:t>28.1</a:t>
                      </a:r>
                      <a:endParaRPr lang="it-IT" sz="18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67" marR="67367" marT="13858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cap="none" spc="0" dirty="0">
                          <a:solidFill>
                            <a:schemeClr val="tx1"/>
                          </a:solidFill>
                          <a:effectLst/>
                        </a:rPr>
                        <a:t>68.2</a:t>
                      </a:r>
                      <a:endParaRPr lang="it-IT" sz="18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67" marR="67367" marT="13858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4842094"/>
                  </a:ext>
                </a:extLst>
              </a:tr>
              <a:tr h="4757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cap="none" spc="0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it-IT" sz="1800" b="1" cap="none" spc="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67" marR="67367" marT="13858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2400" b="0" kern="1200" cap="none" spc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APRILE 2021</a:t>
                      </a:r>
                    </a:p>
                  </a:txBody>
                  <a:tcPr marL="67367" marR="67367" marT="13858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mpd="sng">
                      <a:noFill/>
                    </a:lnL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2400" b="0" kern="1200" cap="none" spc="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367" marR="67367" marT="13858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447423"/>
                  </a:ext>
                </a:extLst>
              </a:tr>
              <a:tr h="3295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cap="none" spc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it-IT" sz="18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67" marR="67367" marT="13858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kern="1200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Meno a rischio</a:t>
                      </a:r>
                    </a:p>
                  </a:txBody>
                  <a:tcPr marL="67367" marR="67367" marT="13858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kern="1200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 è cambiato nulla</a:t>
                      </a:r>
                    </a:p>
                  </a:txBody>
                  <a:tcPr marL="67367" marR="67367" marT="13858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kern="1200" cap="none" spc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Più a rischio</a:t>
                      </a:r>
                    </a:p>
                  </a:txBody>
                  <a:tcPr marL="67367" marR="67367" marT="13858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425392"/>
                  </a:ext>
                </a:extLst>
              </a:tr>
              <a:tr h="3603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cap="none" spc="0" dirty="0">
                          <a:solidFill>
                            <a:schemeClr val="tx1"/>
                          </a:solidFill>
                          <a:effectLst/>
                        </a:rPr>
                        <a:t>Uomini</a:t>
                      </a:r>
                      <a:endParaRPr lang="it-IT" sz="18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67" marR="67367" marT="13858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cap="none" spc="0" dirty="0">
                          <a:solidFill>
                            <a:schemeClr val="tx1"/>
                          </a:solidFill>
                          <a:effectLst/>
                        </a:rPr>
                        <a:t>10.3</a:t>
                      </a:r>
                      <a:endParaRPr lang="it-IT" sz="18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67" marR="67367" marT="13858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cap="none" spc="0">
                          <a:solidFill>
                            <a:schemeClr val="tx1"/>
                          </a:solidFill>
                          <a:effectLst/>
                        </a:rPr>
                        <a:t>36.8</a:t>
                      </a:r>
                      <a:endParaRPr lang="it-IT" sz="18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67" marR="67367" marT="13858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cap="none" spc="0" dirty="0">
                          <a:solidFill>
                            <a:schemeClr val="tx1"/>
                          </a:solidFill>
                          <a:effectLst/>
                        </a:rPr>
                        <a:t>52.9</a:t>
                      </a:r>
                      <a:endParaRPr lang="it-IT" sz="18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67" marR="67367" marT="13858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2482004"/>
                  </a:ext>
                </a:extLst>
              </a:tr>
              <a:tr h="2958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b="1" cap="none" spc="0">
                          <a:solidFill>
                            <a:schemeClr val="tx1"/>
                          </a:solidFill>
                          <a:effectLst/>
                        </a:rPr>
                        <a:t>Donne</a:t>
                      </a:r>
                      <a:endParaRPr lang="it-IT" sz="18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67" marR="67367" marT="13858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cap="none" spc="0">
                          <a:solidFill>
                            <a:schemeClr val="tx1"/>
                          </a:solidFill>
                          <a:effectLst/>
                        </a:rPr>
                        <a:t>5.5</a:t>
                      </a:r>
                      <a:endParaRPr lang="it-IT" sz="18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67" marR="67367" marT="13858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cap="none" spc="0" dirty="0">
                          <a:solidFill>
                            <a:schemeClr val="tx1"/>
                          </a:solidFill>
                          <a:effectLst/>
                        </a:rPr>
                        <a:t>28.0</a:t>
                      </a:r>
                      <a:endParaRPr lang="it-IT" sz="18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67" marR="67367" marT="13858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800" cap="none" spc="0" dirty="0">
                          <a:solidFill>
                            <a:schemeClr val="tx1"/>
                          </a:solidFill>
                          <a:effectLst/>
                        </a:rPr>
                        <a:t>66.5</a:t>
                      </a:r>
                      <a:endParaRPr lang="it-IT" sz="18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367" marR="67367" marT="138583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0279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8645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272D9D5-04F0-49FA-93E3-FEC9B398C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805"/>
            <a:ext cx="10515600" cy="150588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 err="1"/>
              <a:t>Uomini</a:t>
            </a:r>
            <a:r>
              <a:rPr lang="en-US" sz="2400" dirty="0"/>
              <a:t> e </a:t>
            </a:r>
            <a:r>
              <a:rPr lang="en-US" sz="2400" dirty="0" err="1"/>
              <a:t>donne</a:t>
            </a:r>
            <a:r>
              <a:rPr lang="en-US" sz="2400" dirty="0"/>
              <a:t> </a:t>
            </a:r>
            <a:r>
              <a:rPr lang="en-US" sz="2400" dirty="0" err="1"/>
              <a:t>che</a:t>
            </a:r>
            <a:r>
              <a:rPr lang="en-US" sz="2400" dirty="0"/>
              <a:t> </a:t>
            </a:r>
            <a:r>
              <a:rPr lang="en-US" sz="2400" dirty="0" err="1"/>
              <a:t>percepiscono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propri</a:t>
            </a:r>
            <a:r>
              <a:rPr lang="en-US" sz="2400" dirty="0"/>
              <a:t> </a:t>
            </a:r>
            <a:r>
              <a:rPr lang="en-US" sz="3600" dirty="0" err="1">
                <a:solidFill>
                  <a:schemeClr val="accent1"/>
                </a:solidFill>
              </a:rPr>
              <a:t>p</a:t>
            </a:r>
            <a:r>
              <a:rPr lang="en-US" sz="3600" kern="12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rogetti</a:t>
            </a:r>
            <a:r>
              <a:rPr lang="en-US" sz="36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di vita a </a:t>
            </a:r>
            <a:r>
              <a:rPr lang="en-US" sz="3600" kern="12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rischio</a:t>
            </a:r>
            <a:r>
              <a:rPr lang="en-US" sz="36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per </a:t>
            </a:r>
            <a:r>
              <a:rPr lang="en-US" sz="3600" kern="12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condizione</a:t>
            </a:r>
            <a:r>
              <a:rPr lang="en-US" sz="36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occupazionale</a:t>
            </a:r>
            <a:r>
              <a:rPr lang="en-US" sz="36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dirty="0"/>
              <a:t>in Italia</a:t>
            </a:r>
          </a:p>
        </p:txBody>
      </p:sp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3955435C-38F1-456E-91D2-2A35C07952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4674057"/>
              </p:ext>
            </p:extLst>
          </p:nvPr>
        </p:nvGraphicFramePr>
        <p:xfrm>
          <a:off x="838200" y="1845426"/>
          <a:ext cx="10512547" cy="44503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63542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0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D6DD3CD-839F-4C57-A185-4EC75B4C3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it-IT" sz="2600" dirty="0"/>
              <a:t>Progetti a rischio</a:t>
            </a:r>
            <a:r>
              <a:rPr lang="it-IT" sz="2400" dirty="0"/>
              <a:t>: </a:t>
            </a:r>
            <a:r>
              <a:rPr lang="it-IT" sz="4000" dirty="0">
                <a:solidFill>
                  <a:schemeClr val="accent1"/>
                </a:solidFill>
              </a:rPr>
              <a:t>l’autonomia abitativa </a:t>
            </a:r>
            <a:r>
              <a:rPr lang="it-IT" sz="2600" dirty="0"/>
              <a:t>dalla famiglia di origine</a:t>
            </a:r>
          </a:p>
        </p:txBody>
      </p:sp>
      <p:graphicFrame>
        <p:nvGraphicFramePr>
          <p:cNvPr id="18" name="Grafico 4">
            <a:extLst>
              <a:ext uri="{FF2B5EF4-FFF2-40B4-BE49-F238E27FC236}">
                <a16:creationId xmlns:a16="http://schemas.microsoft.com/office/drawing/2014/main" id="{3142D54D-87E2-4A6C-8689-D81DC2DE32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672788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33920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655AB14-A3FB-4673-A362-B3F575466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it-IT" sz="2600" dirty="0"/>
              <a:t>Progetti a rischio: </a:t>
            </a:r>
            <a:r>
              <a:rPr lang="it-IT" sz="4000" dirty="0">
                <a:solidFill>
                  <a:schemeClr val="accent1"/>
                </a:solidFill>
              </a:rPr>
              <a:t>iniziare una convivenza di coppia</a:t>
            </a:r>
          </a:p>
        </p:txBody>
      </p:sp>
      <p:graphicFrame>
        <p:nvGraphicFramePr>
          <p:cNvPr id="7" name="Grafico 3">
            <a:extLst>
              <a:ext uri="{FF2B5EF4-FFF2-40B4-BE49-F238E27FC236}">
                <a16:creationId xmlns:a16="http://schemas.microsoft.com/office/drawing/2014/main" id="{6254A1F8-859A-4B1D-B41C-6E492A0F70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777990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44317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69C822B-93EC-4C8E-A57A-15CDD039C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it-IT" sz="2600" dirty="0"/>
              <a:t>Progetti a rischio: </a:t>
            </a:r>
            <a:r>
              <a:rPr lang="it-IT" sz="4000" dirty="0">
                <a:solidFill>
                  <a:schemeClr val="accent1"/>
                </a:solidFill>
              </a:rPr>
              <a:t>concepire un figlio</a:t>
            </a:r>
          </a:p>
        </p:txBody>
      </p:sp>
      <p:graphicFrame>
        <p:nvGraphicFramePr>
          <p:cNvPr id="7" name="Grafico 3">
            <a:extLst>
              <a:ext uri="{FF2B5EF4-FFF2-40B4-BE49-F238E27FC236}">
                <a16:creationId xmlns:a16="http://schemas.microsoft.com/office/drawing/2014/main" id="{2B174EE2-AD2E-4C9E-A2EA-5CDD3EDB25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584263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34435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6307D4-CACC-49E9-91ED-FAB45A487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600" dirty="0"/>
              <a:t>Andamento</a:t>
            </a:r>
            <a:r>
              <a:rPr lang="it-IT" sz="4000" dirty="0"/>
              <a:t> </a:t>
            </a:r>
            <a:r>
              <a:rPr lang="it-IT" sz="4000" dirty="0">
                <a:solidFill>
                  <a:schemeClr val="accent1"/>
                </a:solidFill>
              </a:rPr>
              <a:t>nascite</a:t>
            </a:r>
            <a:r>
              <a:rPr lang="it-IT" sz="4000" dirty="0"/>
              <a:t> </a:t>
            </a:r>
            <a:r>
              <a:rPr lang="it-IT" sz="2600" dirty="0"/>
              <a:t>novembre 2020-gennaio 2021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A149C6E1-101F-45F9-8EB9-D46806F0B0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3849" y="1333336"/>
            <a:ext cx="5904302" cy="4795251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AA24A0F2-9B29-4828-9451-00C742BE408A}"/>
              </a:ext>
            </a:extLst>
          </p:cNvPr>
          <p:cNvSpPr txBox="1"/>
          <p:nvPr/>
        </p:nvSpPr>
        <p:spPr>
          <a:xfrm>
            <a:off x="609600" y="6128587"/>
            <a:ext cx="1051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Fonte: </a:t>
            </a:r>
            <a:r>
              <a:rPr lang="en-US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Aassve</a:t>
            </a:r>
            <a:r>
              <a:rPr lang="en-US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A., Cavalli, N., </a:t>
            </a:r>
            <a:r>
              <a:rPr lang="en-US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Mencarini</a:t>
            </a:r>
            <a:r>
              <a:rPr lang="en-US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L., </a:t>
            </a:r>
            <a:r>
              <a:rPr lang="en-US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Plach</a:t>
            </a:r>
            <a:r>
              <a:rPr lang="en-US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S., &amp; Sanders, S. (2021). Early assessment of the relationship between the COVID-19 pandemic and births in high-income countries. </a:t>
            </a:r>
            <a:r>
              <a:rPr lang="en-US" sz="14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Proceedings of the National Academy of Sciences</a:t>
            </a:r>
            <a:r>
              <a:rPr lang="en-US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en-US" sz="1400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118</a:t>
            </a:r>
            <a:r>
              <a:rPr lang="en-US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(36).</a:t>
            </a:r>
            <a:endParaRPr lang="it-IT" sz="1400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25F3C6AD-13F0-4924-A31C-7A608118B8E2}"/>
              </a:ext>
            </a:extLst>
          </p:cNvPr>
          <p:cNvSpPr/>
          <p:nvPr/>
        </p:nvSpPr>
        <p:spPr>
          <a:xfrm>
            <a:off x="3499945" y="1669668"/>
            <a:ext cx="3394841" cy="45342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31A2BB82-8304-4E80-8B09-1E40FFE29166}"/>
              </a:ext>
            </a:extLst>
          </p:cNvPr>
          <p:cNvSpPr/>
          <p:nvPr/>
        </p:nvSpPr>
        <p:spPr>
          <a:xfrm>
            <a:off x="3610303" y="2864590"/>
            <a:ext cx="3394841" cy="32004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859EBAE1-B07D-459C-AEDD-6BF36365933A}"/>
              </a:ext>
            </a:extLst>
          </p:cNvPr>
          <p:cNvSpPr/>
          <p:nvPr/>
        </p:nvSpPr>
        <p:spPr>
          <a:xfrm>
            <a:off x="3499945" y="5072298"/>
            <a:ext cx="4393324" cy="32004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62686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1825</TotalTime>
  <Words>566</Words>
  <Application>Microsoft Office PowerPoint</Application>
  <PresentationFormat>Widescreen</PresentationFormat>
  <Paragraphs>143</Paragraphs>
  <Slides>12</Slides>
  <Notes>12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Tema di Office</vt:lpstr>
      <vt:lpstr>1_Tema di Office</vt:lpstr>
      <vt:lpstr>Presentazione standard di PowerPoint</vt:lpstr>
      <vt:lpstr>I dati</vt:lpstr>
      <vt:lpstr>Progetti di vita a rischio fra i giovani in Italia, Francia, Germania, Spagna e Gran Bretagna, a marzo 2020 e aprile 2021</vt:lpstr>
      <vt:lpstr>Differenze di genere in Italia circa la diversa percezione del rischio riguardo ai progetti di vita in Italia</vt:lpstr>
      <vt:lpstr>Uomini e donne che percepiscono i propri progetti di vita a rischio per condizione occupazionale in Italia</vt:lpstr>
      <vt:lpstr>Progetti a rischio: l’autonomia abitativa dalla famiglia di origine</vt:lpstr>
      <vt:lpstr>Progetti a rischio: iniziare una convivenza di coppia</vt:lpstr>
      <vt:lpstr>Progetti a rischio: concepire un figlio</vt:lpstr>
      <vt:lpstr>Andamento nascite novembre 2020-gennaio 2021</vt:lpstr>
      <vt:lpstr>Motivazioni per aver sospeso  progetti di autonomia abitativa e convivenza in coppia in Italia (aprile 2021)</vt:lpstr>
      <vt:lpstr>Motivazioni per aver sospeso progetto di concepire un figlio in Italia (aprile 2021)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progetti di vita dei giovani dopo un anno di emergenza Covid-19</dc:title>
  <dc:creator>Francesca Luppi</dc:creator>
  <cp:lastModifiedBy>Francesca Luppi</cp:lastModifiedBy>
  <cp:revision>21</cp:revision>
  <dcterms:created xsi:type="dcterms:W3CDTF">2022-02-09T08:47:53Z</dcterms:created>
  <dcterms:modified xsi:type="dcterms:W3CDTF">2022-02-15T18:07:33Z</dcterms:modified>
</cp:coreProperties>
</file>