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82" r:id="rId4"/>
    <p:sldId id="259" r:id="rId5"/>
    <p:sldId id="260" r:id="rId6"/>
    <p:sldId id="261" r:id="rId7"/>
    <p:sldId id="272" r:id="rId8"/>
    <p:sldId id="285" r:id="rId9"/>
    <p:sldId id="262" r:id="rId10"/>
    <p:sldId id="273" r:id="rId11"/>
    <p:sldId id="275" r:id="rId12"/>
    <p:sldId id="263" r:id="rId13"/>
    <p:sldId id="265" r:id="rId14"/>
    <p:sldId id="266" r:id="rId15"/>
    <p:sldId id="284" r:id="rId16"/>
    <p:sldId id="267" r:id="rId17"/>
    <p:sldId id="281" r:id="rId18"/>
  </p:sldIdLst>
  <p:sldSz cx="9144000" cy="5143500" type="screen16x9"/>
  <p:notesSz cx="6858000" cy="9144000"/>
  <p:defaultTextStyle>
    <a:defPPr>
      <a:defRPr lang="it-I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320"/>
    <a:srgbClr val="FF4909"/>
    <a:srgbClr val="FFC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55" autoAdjust="0"/>
    <p:restoredTop sz="94676"/>
  </p:normalViewPr>
  <p:slideViewPr>
    <p:cSldViewPr snapToGrid="0" snapToObjects="1">
      <p:cViewPr varScale="1">
        <p:scale>
          <a:sx n="135" d="100"/>
          <a:sy n="135" d="100"/>
        </p:scale>
        <p:origin x="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7FBC-23F2-48C9-9820-EEF1262B78F0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AE3EF-A952-4A3B-9B06-F32B24C2546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90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E3EF-A952-4A3B-9B06-F32B24C2546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56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Sono molte le analisi che confermano l’impatto generale negativo su istruzione e occupazione.</a:t>
            </a:r>
          </a:p>
          <a:p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Una parte rilevante si è anche concentrata su come è stata vissuta l’emergenza, oltre che in termini di disagio psicologico e capacità di resilienza, anche rispetto all’adesione alle norme di comportamento, alle misure di contenimento della diffusione del virus, al ruolo dei social media. </a:t>
            </a:r>
          </a:p>
          <a:p>
            <a:r>
              <a:rPr lang="it-IT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Sono, inoltre, in aumento le ricerche sulle conseguenze di medio e lungo periodo, anche in termini di visione del mondo e di punti di riferimento nei sistemi datori di senso, con conseguenze sulle scelte di transizione alla vita adulta.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91CFD1-AFB3-044B-A865-1DCBA1D7D7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9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8215E-77E6-3D48-A321-A3294D8DCCB4}" type="datetimeFigureOut">
              <a:rPr lang="it-IT" smtClean="0"/>
              <a:t>15/02/22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14BB-AA15-584A-8CED-F7308116E5C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93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128247-D9B5-4DC6-9D95-10EF316D085A}"/>
              </a:ext>
            </a:extLst>
          </p:cNvPr>
          <p:cNvSpPr txBox="1"/>
          <p:nvPr/>
        </p:nvSpPr>
        <p:spPr>
          <a:xfrm>
            <a:off x="713678" y="719885"/>
            <a:ext cx="790249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002060"/>
                </a:solidFill>
              </a:rPr>
              <a:t>Le implicazioni per le nuove generazioni e l’impatto sulla fecondità</a:t>
            </a:r>
          </a:p>
          <a:p>
            <a:pPr>
              <a:spcBef>
                <a:spcPts val="1200"/>
              </a:spcBef>
            </a:pPr>
            <a:r>
              <a:rPr lang="it-IT" sz="3200" dirty="0">
                <a:solidFill>
                  <a:srgbClr val="002060"/>
                </a:solidFill>
              </a:rPr>
              <a:t>IL QUADRO INTERNAZIONALE</a:t>
            </a:r>
          </a:p>
          <a:p>
            <a:pPr>
              <a:spcBef>
                <a:spcPts val="2400"/>
              </a:spcBef>
            </a:pPr>
            <a:r>
              <a:rPr lang="it-IT" sz="2400" dirty="0">
                <a:solidFill>
                  <a:srgbClr val="002060"/>
                </a:solidFill>
              </a:rPr>
              <a:t>Chiara Ludovica Comolli e Anna Cristina D’Addio</a:t>
            </a:r>
          </a:p>
        </p:txBody>
      </p:sp>
    </p:spTree>
    <p:extLst>
      <p:ext uri="{BB962C8B-B14F-4D97-AF65-F5344CB8AC3E}">
        <p14:creationId xmlns:p14="http://schemas.microsoft.com/office/powerpoint/2010/main" val="555296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64BDD-88DD-D446-9432-3971AC47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52B64-1CFB-7249-B2EC-52E168A7B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200" b="1" dirty="0">
                <a:solidFill>
                  <a:srgbClr val="002060"/>
                </a:solidFill>
              </a:rPr>
              <a:t>Tema: Lavoro</a:t>
            </a:r>
            <a:endParaRPr lang="it-IT" sz="2200" dirty="0"/>
          </a:p>
          <a:p>
            <a:pPr lvl="1">
              <a:lnSpc>
                <a:spcPct val="170000"/>
              </a:lnSpc>
            </a:pPr>
            <a:r>
              <a:rPr lang="it-IT" dirty="0"/>
              <a:t>Confronto con la crisi economica del 2008 </a:t>
            </a:r>
            <a:r>
              <a:rPr lang="it-IT" sz="1500" dirty="0"/>
              <a:t>(Stati Uniti, </a:t>
            </a:r>
            <a:r>
              <a:rPr lang="it-IT" sz="1500" dirty="0" err="1"/>
              <a:t>Borgschulte</a:t>
            </a:r>
            <a:r>
              <a:rPr lang="it-IT" sz="1500" dirty="0"/>
              <a:t> and Chen 2021)</a:t>
            </a:r>
            <a:r>
              <a:rPr lang="it-IT" dirty="0"/>
              <a:t>: 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La disoccupazione allora aveva colpito tutte i tipi di occupati uniformemente mentre,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con la pandemia, i NEET provengono largamente dal lavoro full-time</a:t>
            </a:r>
            <a:r>
              <a:rPr lang="it-IT" dirty="0"/>
              <a:t>.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Nel 2008 da tutti gli stati lavorativi si è osservata una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transizione dal lavoro alla scuola </a:t>
            </a:r>
            <a:r>
              <a:rPr lang="it-IT" dirty="0"/>
              <a:t>(usata dai giovani come scudo contro l’incertezza del mercato del lavoro) mentre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durante la pandemia, i tassi di iscrizione a scuola non sono praticamente mai cambiati</a:t>
            </a:r>
            <a:r>
              <a:rPr lang="it-IT" dirty="0">
                <a:solidFill>
                  <a:srgbClr val="002060"/>
                </a:solidFill>
              </a:rPr>
              <a:t>, </a:t>
            </a:r>
            <a:r>
              <a:rPr lang="it-IT" dirty="0"/>
              <a:t>se non addirittura sono </a:t>
            </a:r>
            <a:r>
              <a:rPr lang="it-IT" i="1" dirty="0"/>
              <a:t>calati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46138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64BDD-88DD-D446-9432-3971AC47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52B64-1CFB-7249-B2EC-52E168A7B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200" b="1" dirty="0">
                <a:solidFill>
                  <a:srgbClr val="002060"/>
                </a:solidFill>
              </a:rPr>
              <a:t>Tema: Lavoro</a:t>
            </a:r>
          </a:p>
          <a:p>
            <a:pPr lvl="1">
              <a:lnSpc>
                <a:spcPct val="170000"/>
              </a:lnSpc>
            </a:pPr>
            <a:r>
              <a:rPr lang="it-IT" sz="1600" dirty="0"/>
              <a:t>Gli effetti delle difficoltà di ingresso nel mondo del lavoro e nella costruzione della carriera vanno al di là dell’ambito lavorativo ed economico,</a:t>
            </a:r>
          </a:p>
          <a:p>
            <a:pPr lvl="1">
              <a:lnSpc>
                <a:spcPct val="170000"/>
              </a:lnSpc>
            </a:pPr>
            <a:r>
              <a:rPr lang="it-IT" sz="1600" dirty="0"/>
              <a:t>si associano anche ad una maggiore </a:t>
            </a:r>
            <a:r>
              <a:rPr lang="it-IT" sz="1600" i="1" dirty="0">
                <a:solidFill>
                  <a:schemeClr val="accent1">
                    <a:lumMod val="75000"/>
                  </a:schemeClr>
                </a:solidFill>
              </a:rPr>
              <a:t>difficoltà di costruzione del senso di identità nei giovani</a:t>
            </a:r>
            <a:r>
              <a:rPr lang="it-IT" sz="1600" dirty="0"/>
              <a:t> (Cohen-Scali e </a:t>
            </a:r>
            <a:r>
              <a:rPr lang="it-IT" sz="1600" dirty="0" err="1"/>
              <a:t>Erby</a:t>
            </a:r>
            <a:r>
              <a:rPr lang="it-IT" sz="1600" dirty="0"/>
              <a:t> 2021)</a:t>
            </a:r>
          </a:p>
        </p:txBody>
      </p:sp>
    </p:spTree>
    <p:extLst>
      <p:ext uri="{BB962C8B-B14F-4D97-AF65-F5344CB8AC3E}">
        <p14:creationId xmlns:p14="http://schemas.microsoft.com/office/powerpoint/2010/main" val="4282039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5C27-7EED-D644-BF4B-414E86E21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B2154-896C-2D4D-BD1D-F489637A7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600" b="1" dirty="0">
                <a:solidFill>
                  <a:srgbClr val="002060"/>
                </a:solidFill>
              </a:rPr>
              <a:t>Tema: </a:t>
            </a:r>
            <a:r>
              <a:rPr lang="en-US" sz="2600" b="1" dirty="0">
                <a:solidFill>
                  <a:srgbClr val="002060"/>
                </a:solidFill>
              </a:rPr>
              <a:t>Corso di vita</a:t>
            </a:r>
          </a:p>
          <a:p>
            <a:pPr lvl="1">
              <a:lnSpc>
                <a:spcPct val="150000"/>
              </a:lnSpc>
            </a:pPr>
            <a:r>
              <a:rPr lang="it-IT" dirty="0"/>
              <a:t>Dagli studi menzionati in precedenti capitoli (Arpino et al. 2021; </a:t>
            </a:r>
            <a:r>
              <a:rPr lang="it-IT" dirty="0" err="1"/>
              <a:t>Bonanomi</a:t>
            </a:r>
            <a:r>
              <a:rPr lang="it-IT" dirty="0"/>
              <a:t> et al. 2021) e da quelli già citati nel report dell’anno scorso (ora pubblicati, Luppi et al. 2021 e </a:t>
            </a:r>
            <a:r>
              <a:rPr lang="it-IT" dirty="0" err="1"/>
              <a:t>Guetto</a:t>
            </a:r>
            <a:r>
              <a:rPr lang="it-IT" dirty="0"/>
              <a:t> et al. 2021) emerge una chiara tendenza al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posticipare decisioni importanti come il matrimonio e il primo figlio in molti paesi Europei</a:t>
            </a:r>
            <a:r>
              <a:rPr lang="it-IT" dirty="0"/>
              <a:t>, soprattutto tra i giovani con livelli di istruzione più bassa, e a prediligere scelte di minor impegno, come la convivenza.</a:t>
            </a:r>
          </a:p>
          <a:p>
            <a:pPr lvl="1">
              <a:lnSpc>
                <a:spcPct val="150000"/>
              </a:lnSpc>
            </a:pPr>
            <a:r>
              <a:rPr lang="it-IT" dirty="0"/>
              <a:t>Pochi i nuovi studi al riguardo rispetto ai temi di salute e lavoro, ma nuovi fattori analizzati che si intrecciano con la transizione alla vita adulta delle nuove generazioni: la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mobilità</a:t>
            </a:r>
          </a:p>
        </p:txBody>
      </p:sp>
    </p:spTree>
    <p:extLst>
      <p:ext uri="{BB962C8B-B14F-4D97-AF65-F5344CB8AC3E}">
        <p14:creationId xmlns:p14="http://schemas.microsoft.com/office/powerpoint/2010/main" val="25953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0302-A571-3D45-95AF-474C3342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A3503-A3A0-2345-A72A-017822968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600" b="1" dirty="0">
                <a:solidFill>
                  <a:srgbClr val="002060"/>
                </a:solidFill>
              </a:rPr>
              <a:t>Tema: </a:t>
            </a:r>
            <a:r>
              <a:rPr lang="en-US" sz="2600" b="1" dirty="0">
                <a:solidFill>
                  <a:srgbClr val="002060"/>
                </a:solidFill>
              </a:rPr>
              <a:t>Corso di vita</a:t>
            </a:r>
          </a:p>
          <a:p>
            <a:pPr lvl="1">
              <a:lnSpc>
                <a:spcPct val="160000"/>
              </a:lnSpc>
            </a:pPr>
            <a:r>
              <a:rPr lang="it-IT" dirty="0"/>
              <a:t>Importanti distinzioni tra gli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effetti di breve e lungo periodo </a:t>
            </a:r>
            <a:r>
              <a:rPr lang="it-IT" dirty="0"/>
              <a:t>della pandemia sulla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mobilità</a:t>
            </a:r>
            <a:r>
              <a:rPr lang="it-IT" dirty="0"/>
              <a:t> dei giovani e dunque sulle loro scelte di vita.</a:t>
            </a:r>
          </a:p>
          <a:p>
            <a:pPr lvl="1">
              <a:lnSpc>
                <a:spcPct val="160000"/>
              </a:lnSpc>
            </a:pPr>
            <a:r>
              <a:rPr lang="it-IT" dirty="0" err="1"/>
              <a:t>Delbosc</a:t>
            </a:r>
            <a:r>
              <a:rPr lang="it-IT" dirty="0"/>
              <a:t> e McCarthy (2021) mostrano come la pandemia abbia cambiato il corso di vita di alcuni giovani australiani in modo </a:t>
            </a:r>
            <a:r>
              <a:rPr lang="it-IT" i="1" dirty="0">
                <a:solidFill>
                  <a:schemeClr val="accent1">
                    <a:lumMod val="75000"/>
                  </a:schemeClr>
                </a:solidFill>
              </a:rPr>
              <a:t>non omogeneo</a:t>
            </a:r>
            <a:r>
              <a:rPr lang="it-IT" dirty="0"/>
              <a:t>:</a:t>
            </a:r>
          </a:p>
          <a:p>
            <a:pPr lvl="2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Se la crisi ha </a:t>
            </a:r>
            <a:r>
              <a:rPr lang="it-IT" dirty="0">
                <a:solidFill>
                  <a:srgbClr val="002060"/>
                </a:solidFill>
              </a:rPr>
              <a:t>ritardato</a:t>
            </a:r>
            <a:r>
              <a:rPr lang="it-IT" dirty="0"/>
              <a:t> la transizione in certi casi (ad esempio tra chi ha perso il lavoro e ha ritardato l’uscita dalla casa dei genitori), in altri casi la crisi ha invece </a:t>
            </a:r>
            <a:r>
              <a:rPr lang="it-IT" dirty="0">
                <a:solidFill>
                  <a:srgbClr val="002060"/>
                </a:solidFill>
              </a:rPr>
              <a:t>accelerato</a:t>
            </a:r>
            <a:r>
              <a:rPr lang="it-IT" dirty="0"/>
              <a:t> la transizione alla vita adulta (ad esempio tra chi, a causa della pandemia, è rientrato dall’estero, o non è più partito e ha per esempio acquistato casa).</a:t>
            </a:r>
          </a:p>
        </p:txBody>
      </p:sp>
    </p:spTree>
    <p:extLst>
      <p:ext uri="{BB962C8B-B14F-4D97-AF65-F5344CB8AC3E}">
        <p14:creationId xmlns:p14="http://schemas.microsoft.com/office/powerpoint/2010/main" val="957745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15DB5-A3BF-7849-8BA5-F278BE130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L’impatto sulla fecondità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BA227-5C78-854F-A755-06924C7CF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it-IT" dirty="0"/>
              <a:t>Nonostante 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cambiamenti nei livelli di fecondità non siano facilmente estrapolabili nel breve termine</a:t>
            </a:r>
            <a:r>
              <a:rPr lang="it-IT" dirty="0"/>
              <a:t> il declino sembra essersi confermato in molti paesi. </a:t>
            </a:r>
          </a:p>
          <a:p>
            <a:pPr>
              <a:lnSpc>
                <a:spcPct val="170000"/>
              </a:lnSpc>
            </a:pPr>
            <a:r>
              <a:rPr lang="it-IT" dirty="0"/>
              <a:t>Lo studio basato sulla nuova serie di dati del Short </a:t>
            </a:r>
            <a:r>
              <a:rPr lang="it-IT" dirty="0" err="1"/>
              <a:t>Term</a:t>
            </a:r>
            <a:r>
              <a:rPr lang="it-IT" dirty="0"/>
              <a:t> </a:t>
            </a:r>
            <a:r>
              <a:rPr lang="it-IT" dirty="0" err="1"/>
              <a:t>Fertility</a:t>
            </a:r>
            <a:r>
              <a:rPr lang="it-IT" dirty="0"/>
              <a:t> Fluctuations</a:t>
            </a:r>
            <a:r>
              <a:rPr lang="it-IT" baseline="30000" dirty="0"/>
              <a:t>1</a:t>
            </a:r>
            <a:r>
              <a:rPr lang="it-IT" dirty="0"/>
              <a:t> (</a:t>
            </a:r>
            <a:r>
              <a:rPr lang="it-IT" dirty="0" err="1"/>
              <a:t>Sobotka</a:t>
            </a:r>
            <a:r>
              <a:rPr lang="it-IT" dirty="0"/>
              <a:t> et al. 2021) suggerisce importanti variazioni nel numero di nascite dichiarate, seppur con una grande </a:t>
            </a:r>
            <a:r>
              <a:rPr lang="it-IT" i="1" dirty="0">
                <a:solidFill>
                  <a:schemeClr val="accent1">
                    <a:lumMod val="75000"/>
                  </a:schemeClr>
                </a:solidFill>
              </a:rPr>
              <a:t>eterogeneità tra paesi</a:t>
            </a:r>
            <a:r>
              <a:rPr lang="it-IT" dirty="0"/>
              <a:t>.</a:t>
            </a:r>
          </a:p>
          <a:p>
            <a:pPr lvl="1">
              <a:lnSpc>
                <a:spcPct val="170000"/>
              </a:lnSpc>
            </a:pPr>
            <a:r>
              <a:rPr lang="it-IT" dirty="0"/>
              <a:t>Nei 17 paesi dove il numero di nascite ha subito minori fluttuazioni il calo medio è stato di -5% tra gennaio 2020 e gennaio 2019 (</a:t>
            </a:r>
            <a:r>
              <a:rPr lang="it-IT" dirty="0" err="1"/>
              <a:t>pre</a:t>
            </a:r>
            <a:r>
              <a:rPr lang="it-IT" dirty="0"/>
              <a:t>-pandemia) e circa -9% tra gennaio 2020 e 2021</a:t>
            </a:r>
          </a:p>
          <a:p>
            <a:pPr lvl="1">
              <a:lnSpc>
                <a:spcPct val="170000"/>
              </a:lnSpc>
            </a:pPr>
            <a:r>
              <a:rPr lang="it-IT" dirty="0"/>
              <a:t>Ma in Lituania e Spagna tra gennaio 2020 e gennaio 2021 il calo è stato del -23% e -21% (Portogallo -19%, Romania -17%, Estonia -15%, Italia e Lettonia -14%, Francia -13% e Belgio -11%)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466980-E018-BD4D-B6B5-1B843616F497}"/>
              </a:ext>
            </a:extLst>
          </p:cNvPr>
          <p:cNvSpPr txBox="1"/>
          <p:nvPr/>
        </p:nvSpPr>
        <p:spPr>
          <a:xfrm>
            <a:off x="4904884" y="4733926"/>
            <a:ext cx="3610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000" baseline="30000" dirty="0"/>
              <a:t>1</a:t>
            </a:r>
            <a:r>
              <a:rPr lang="en-US" sz="1000" dirty="0"/>
              <a:t>Human Fertility Database (MPIDR e VID)</a:t>
            </a:r>
          </a:p>
        </p:txBody>
      </p:sp>
    </p:spTree>
    <p:extLst>
      <p:ext uri="{BB962C8B-B14F-4D97-AF65-F5344CB8AC3E}">
        <p14:creationId xmlns:p14="http://schemas.microsoft.com/office/powerpoint/2010/main" val="539501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15DB5-A3BF-7849-8BA5-F278BE130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L’impatto sulla fecondità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BA227-5C78-854F-A755-06924C7CF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it-IT" sz="1500" dirty="0"/>
              <a:t>Nonostante i cambiamenti nei livelli di fecondità non siano facilmente estrapolabili nel breve termine il declino sembra essersi confermato in molti paesi. </a:t>
            </a:r>
          </a:p>
          <a:p>
            <a:pPr>
              <a:lnSpc>
                <a:spcPct val="170000"/>
              </a:lnSpc>
            </a:pPr>
            <a:endParaRPr lang="it-IT" sz="1500" dirty="0"/>
          </a:p>
          <a:p>
            <a:pPr lvl="1">
              <a:lnSpc>
                <a:spcPct val="170000"/>
              </a:lnSpc>
            </a:pPr>
            <a:r>
              <a:rPr lang="it-IT" sz="1400" dirty="0" err="1"/>
              <a:t>Aassve</a:t>
            </a:r>
            <a:r>
              <a:rPr lang="it-IT" sz="1400" dirty="0"/>
              <a:t> et al. (2021) riportano </a:t>
            </a:r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effetti negativi per 13 paesi su 22 </a:t>
            </a:r>
            <a:r>
              <a:rPr lang="it-IT" sz="1400" dirty="0"/>
              <a:t>paesi ad alto reddito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sz="1400" dirty="0"/>
              <a:t>Le diminuzioni maggiori riscontrate in </a:t>
            </a:r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Ungheria, Italia, Spagna e Portogallo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sz="1400" dirty="0"/>
              <a:t>Nascite stabili in </a:t>
            </a:r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Danimarca, Finlandia, Norvegia, Paesi Bassi, Slovenia e Repubblica Ceca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226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F4FCB-1D31-254C-8281-EE7E13E3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/>
              </a:rPr>
              <a:t>Effetti Indiretti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50809-97DE-0F49-A16D-DA6357B29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it-IT" dirty="0"/>
              <a:t>In aggiunta al loro effetto diretto sulla fecondità le crisi sanitarie possono compromettere gravemente la disponibilità e l’uso di servizi di pianificazione familiare e di assistenza sanitaria</a:t>
            </a:r>
          </a:p>
          <a:p>
            <a:pPr>
              <a:lnSpc>
                <a:spcPct val="170000"/>
              </a:lnSpc>
            </a:pPr>
            <a:r>
              <a:rPr lang="it-IT" dirty="0"/>
              <a:t>A seguito della chiusura degli istituti di istruzione a tutti i livelli, l’apprendimento a distanza è stato spesso la regola. </a:t>
            </a:r>
          </a:p>
          <a:p>
            <a:pPr lvl="1">
              <a:lnSpc>
                <a:spcPct val="170000"/>
              </a:lnSpc>
            </a:pPr>
            <a:r>
              <a:rPr lang="it-IT" dirty="0"/>
              <a:t>I bisogni di cura dei bambini in particolare nella fascia d’età compresa tra 0 e 5 anni hanno gravato pesantemente sulle opportunità di lavoro dei loro genitori. La chiusura di scuole e altre strutture di servizi per l’infanzia, oltre al loro effetto sulla formazione dei bambini, ha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trasferito l’onere di questi servizi principalmente sulle donne, intensificando la difficoltà di combinare lavoro e cura</a:t>
            </a:r>
            <a:r>
              <a:rPr lang="it-IT" dirty="0"/>
              <a:t> (</a:t>
            </a:r>
            <a:r>
              <a:rPr lang="it-IT" dirty="0" err="1"/>
              <a:t>Scharff</a:t>
            </a:r>
            <a:r>
              <a:rPr lang="it-IT" dirty="0"/>
              <a:t> 2020, </a:t>
            </a:r>
            <a:r>
              <a:rPr lang="it-IT" dirty="0" err="1"/>
              <a:t>Wenham</a:t>
            </a:r>
            <a:r>
              <a:rPr lang="it-IT" dirty="0"/>
              <a:t> et al. 2020).</a:t>
            </a:r>
          </a:p>
          <a:p>
            <a:pPr lvl="1">
              <a:lnSpc>
                <a:spcPct val="170000"/>
              </a:lnSpc>
            </a:pPr>
            <a:r>
              <a:rPr lang="it-IT" dirty="0"/>
              <a:t>Stime per gli Stati Uniti e la Gran Bretagna suggeriscono importanti aumenti del costo dei servizi all’infanzia durante la pandemia che potrebbero ampliare ulteriormente le disuguaglianze preesistenti</a:t>
            </a:r>
            <a:endParaRPr lang="en-US" dirty="0"/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43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98C3BB-1D9F-448E-9288-2E3EED2B88B5}"/>
              </a:ext>
            </a:extLst>
          </p:cNvPr>
          <p:cNvSpPr txBox="1"/>
          <p:nvPr/>
        </p:nvSpPr>
        <p:spPr>
          <a:xfrm>
            <a:off x="1062789" y="1533033"/>
            <a:ext cx="7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>
                <a:solidFill>
                  <a:srgbClr val="002060"/>
                </a:solidFill>
              </a:rPr>
              <a:t>Grazie per l’attenzione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A92C13-E607-4AF0-B945-368FFBFF3BE3}"/>
              </a:ext>
            </a:extLst>
          </p:cNvPr>
          <p:cNvSpPr txBox="1"/>
          <p:nvPr/>
        </p:nvSpPr>
        <p:spPr>
          <a:xfrm>
            <a:off x="621505" y="3286493"/>
            <a:ext cx="8292035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approfondimenti: </a:t>
            </a:r>
          </a:p>
          <a:p>
            <a:r>
              <a:rPr lang="it-IT" sz="1200" dirty="0"/>
              <a:t>Chiara Ludovica Comolli «Ricerche sulle implicazioni per le nuove generazioni: quadro mondiale» </a:t>
            </a:r>
          </a:p>
          <a:p>
            <a:r>
              <a:rPr lang="it-IT" sz="1200" dirty="0"/>
              <a:t>Anna Cristina D’Addio «Impatto su fecondità e conciliazione lavoro-famiglia nel contesto internazionale» </a:t>
            </a:r>
          </a:p>
          <a:p>
            <a:r>
              <a:rPr lang="it-IT" sz="1200" dirty="0"/>
              <a:t>in L’IMPATTO DELLA PANDEMIA DI COVID-19 SU NATALITÀ E CONDIZIONE DELLE NUOVE GENERAZIONI Secondo rapporto del Gruppo di esperti  “Demografia e Covid-19”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28838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9EFA6-2D4F-664E-B142-C827F863C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800" b="1" dirty="0">
                <a:solidFill>
                  <a:srgbClr val="002060"/>
                </a:solidFill>
              </a:rPr>
              <a:t>Introduzione</a:t>
            </a:r>
            <a:endParaRPr lang="it-IT" sz="2800" dirty="0"/>
          </a:p>
          <a:p>
            <a:pPr>
              <a:lnSpc>
                <a:spcPct val="170000"/>
              </a:lnSpc>
            </a:pPr>
            <a:r>
              <a:rPr lang="it-IT" dirty="0"/>
              <a:t>Ovunque nel mondo i giovani sono una delle categorie maggiormente colpite dagli interventi messi in atto per contenere la diffusione del virus. </a:t>
            </a:r>
          </a:p>
          <a:p>
            <a:pPr>
              <a:lnSpc>
                <a:spcPct val="170000"/>
              </a:lnSpc>
            </a:pPr>
            <a:r>
              <a:rPr lang="it-IT" dirty="0"/>
              <a:t>Le ricadute sono ampie e riguardano la salute, il lavoro e la formazione, e i progetti di vita. </a:t>
            </a:r>
          </a:p>
          <a:p>
            <a:pPr>
              <a:lnSpc>
                <a:spcPct val="170000"/>
              </a:lnSpc>
            </a:pPr>
            <a:r>
              <a:rPr lang="it-IT" dirty="0"/>
              <a:t>I fattori cruciali erano e rimangono: 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L’intersezione tra età 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genere, risorse socioeconomiche</a:t>
            </a:r>
            <a:endParaRPr lang="it-IT" dirty="0"/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La distinzione tra effetti di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breve e lungo periodo </a:t>
            </a:r>
            <a:r>
              <a:rPr lang="it-IT" dirty="0"/>
              <a:t>della pandemia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E24D523-89A8-0748-8D63-127730D519B7}"/>
              </a:ext>
            </a:extLst>
          </p:cNvPr>
          <p:cNvSpPr txBox="1">
            <a:spLocks/>
          </p:cNvSpPr>
          <p:nvPr/>
        </p:nvSpPr>
        <p:spPr>
          <a:xfrm>
            <a:off x="628650" y="280779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rgbClr val="002060"/>
                </a:solidFill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15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1A37B-7FB4-2F4B-B914-8A9245BC5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5EF92-0F28-5D41-80DA-2E6217D98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600" b="1" dirty="0">
                <a:solidFill>
                  <a:srgbClr val="002060"/>
                </a:solidFill>
              </a:rPr>
              <a:t>Introduzione</a:t>
            </a:r>
            <a:endParaRPr lang="it-IT" sz="2600" dirty="0"/>
          </a:p>
          <a:p>
            <a:pPr>
              <a:lnSpc>
                <a:spcPct val="150000"/>
              </a:lnSpc>
            </a:pPr>
            <a:r>
              <a:rPr lang="it-IT" dirty="0"/>
              <a:t>Confermati, i risultati critici già ottenuti nel 2020 sui temi di: salute mentale e psicologica, istruzione e difficoltà nel mercato del lavoro, e corso di vita.</a:t>
            </a:r>
          </a:p>
          <a:p>
            <a:pPr>
              <a:lnSpc>
                <a:spcPct val="150000"/>
              </a:lnSpc>
            </a:pPr>
            <a:r>
              <a:rPr lang="it-IT" dirty="0"/>
              <a:t>Nuovi temi: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Mobilità geografica (</a:t>
            </a:r>
            <a:r>
              <a:rPr lang="it-IT" dirty="0" err="1"/>
              <a:t>Delbosc</a:t>
            </a:r>
            <a:r>
              <a:rPr lang="it-IT" dirty="0"/>
              <a:t> e McCarthy 2021)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Resilienza e adesione alle norme di comportamento e risposta alle politiche di contenimento del virus (</a:t>
            </a:r>
            <a:r>
              <a:rPr lang="it-IT" dirty="0" err="1"/>
              <a:t>Nivette</a:t>
            </a:r>
            <a:r>
              <a:rPr lang="it-IT" dirty="0"/>
              <a:t> et al. 2021; </a:t>
            </a:r>
            <a:r>
              <a:rPr lang="it-IT" dirty="0" err="1"/>
              <a:t>Shigeto</a:t>
            </a:r>
            <a:r>
              <a:rPr lang="it-IT" dirty="0"/>
              <a:t> et al. 2021)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Social media (Cleveland, 2021; Fraser et al. 2021; </a:t>
            </a:r>
            <a:r>
              <a:rPr lang="it-IT" dirty="0" err="1"/>
              <a:t>Prowse</a:t>
            </a:r>
            <a:r>
              <a:rPr lang="it-IT" dirty="0"/>
              <a:t> et al. 2021)</a:t>
            </a:r>
          </a:p>
        </p:txBody>
      </p:sp>
    </p:spTree>
    <p:extLst>
      <p:ext uri="{BB962C8B-B14F-4D97-AF65-F5344CB8AC3E}">
        <p14:creationId xmlns:p14="http://schemas.microsoft.com/office/powerpoint/2010/main" val="60881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EE021-D362-014A-BD04-B240F62DA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600" b="1" dirty="0">
                <a:solidFill>
                  <a:srgbClr val="002060"/>
                </a:solidFill>
              </a:rPr>
              <a:t>Introduzione</a:t>
            </a:r>
            <a:endParaRPr lang="it-IT" sz="2600" dirty="0"/>
          </a:p>
          <a:p>
            <a:pPr>
              <a:lnSpc>
                <a:spcPct val="150000"/>
              </a:lnSpc>
            </a:pPr>
            <a:r>
              <a:rPr lang="it-IT" dirty="0"/>
              <a:t>I nuovi studi sono caratterizzati da una maggiore attenzione riguardo gli effetti di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lungo periodo </a:t>
            </a:r>
            <a:r>
              <a:rPr lang="it-IT" dirty="0"/>
              <a:t>della pandemia: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Possibilità che si crei una generazione di bambini e giovani con una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diversa visione del mondo e della vita</a:t>
            </a:r>
            <a:r>
              <a:rPr lang="it-IT" dirty="0"/>
              <a:t>;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Possibilità che gli effetti della pandemia siano così persistenti da generare una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generazione di giovani adulti che farà scelte diverse nel percorso di transizione alla vita adulta </a:t>
            </a:r>
            <a:r>
              <a:rPr lang="it-IT" dirty="0"/>
              <a:t>(ingresso nel mercato del lavoro, scelta di formazione dell’unione, genitorialità) (</a:t>
            </a:r>
            <a:r>
              <a:rPr lang="it-IT" dirty="0" err="1"/>
              <a:t>Rossier</a:t>
            </a:r>
            <a:r>
              <a:rPr lang="it-IT" dirty="0"/>
              <a:t> 2021).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D635-3F16-C242-928D-8936121C6877}"/>
              </a:ext>
            </a:extLst>
          </p:cNvPr>
          <p:cNvSpPr txBox="1">
            <a:spLocks/>
          </p:cNvSpPr>
          <p:nvPr/>
        </p:nvSpPr>
        <p:spPr>
          <a:xfrm>
            <a:off x="628650" y="280779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dirty="0">
                <a:solidFill>
                  <a:srgbClr val="002060"/>
                </a:solidFill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47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752E9-B92F-924D-B3F6-E95775C90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68D27-3965-614A-B21D-E4891DB2D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400" b="1" dirty="0">
                <a:solidFill>
                  <a:srgbClr val="002060"/>
                </a:solidFill>
              </a:rPr>
              <a:t>Tema: Salute</a:t>
            </a:r>
            <a:endParaRPr lang="it-IT" b="1" dirty="0">
              <a:solidFill>
                <a:srgbClr val="002060"/>
              </a:solidFill>
            </a:endParaRPr>
          </a:p>
          <a:p>
            <a:pPr lvl="1">
              <a:lnSpc>
                <a:spcPct val="170000"/>
              </a:lnSpc>
            </a:pPr>
            <a:r>
              <a:rPr lang="it-IT" dirty="0"/>
              <a:t>Effetti negativi confermati (intersezione età e genere)</a:t>
            </a:r>
          </a:p>
          <a:p>
            <a:pPr lvl="1">
              <a:lnSpc>
                <a:spcPct val="170000"/>
              </a:lnSpc>
            </a:pPr>
            <a:r>
              <a:rPr lang="it-IT" dirty="0"/>
              <a:t>Effetti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positivi</a:t>
            </a:r>
            <a:r>
              <a:rPr lang="it-IT" dirty="0"/>
              <a:t> ma fortemente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diseguali</a:t>
            </a:r>
            <a:r>
              <a:rPr lang="it-IT" dirty="0"/>
              <a:t> (Svizzera, Kuhn et al. 2021):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i gruppi più vulnerabili in termini di </a:t>
            </a:r>
            <a:r>
              <a:rPr lang="it-IT" i="1" dirty="0"/>
              <a:t>isolamento</a:t>
            </a:r>
            <a:r>
              <a:rPr lang="it-IT" dirty="0"/>
              <a:t> (giovani adulti, persone sole e più a rischio di contagio), </a:t>
            </a:r>
            <a:r>
              <a:rPr lang="it-IT" i="1" dirty="0"/>
              <a:t>carico di lavoro </a:t>
            </a:r>
            <a:r>
              <a:rPr lang="it-IT" dirty="0"/>
              <a:t>(donne) e risorse </a:t>
            </a:r>
            <a:r>
              <a:rPr lang="it-IT" i="1" dirty="0"/>
              <a:t>socioeconomiche</a:t>
            </a:r>
            <a:r>
              <a:rPr lang="it-IT" dirty="0"/>
              <a:t> (disoccupati e chi ha subito un deterioramento della situazione finanziaria), hanno riportato invece un calo di benessere.</a:t>
            </a:r>
          </a:p>
          <a:p>
            <a:pPr lvl="1">
              <a:lnSpc>
                <a:spcPct val="170000"/>
              </a:lnSpc>
            </a:pPr>
            <a:r>
              <a:rPr lang="it-IT" dirty="0"/>
              <a:t>Effetti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positivi</a:t>
            </a:r>
            <a:r>
              <a:rPr lang="it-IT" dirty="0"/>
              <a:t> ma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temporanei</a:t>
            </a:r>
            <a:r>
              <a:rPr lang="it-IT" dirty="0"/>
              <a:t> (</a:t>
            </a:r>
            <a:r>
              <a:rPr lang="it-IT" dirty="0" err="1"/>
              <a:t>Sandner</a:t>
            </a:r>
            <a:r>
              <a:rPr lang="it-IT" dirty="0"/>
              <a:t> et al. 2021): 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sz="1600" dirty="0"/>
              <a:t>la necessità di rivedere i piani di istruzione e di carriera lavorativa influenza negativamente la salute mentale dei giovani</a:t>
            </a:r>
          </a:p>
        </p:txBody>
      </p:sp>
    </p:spTree>
    <p:extLst>
      <p:ext uri="{BB962C8B-B14F-4D97-AF65-F5344CB8AC3E}">
        <p14:creationId xmlns:p14="http://schemas.microsoft.com/office/powerpoint/2010/main" val="8491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531C2-9561-4E4B-B3EC-A35DB35D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7D55A-9145-2F43-9261-7034D3457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200" b="1" dirty="0">
                <a:solidFill>
                  <a:srgbClr val="002060"/>
                </a:solidFill>
              </a:rPr>
              <a:t>Tema: Salute e Social media</a:t>
            </a:r>
          </a:p>
          <a:p>
            <a:pPr lvl="1">
              <a:lnSpc>
                <a:spcPct val="170000"/>
              </a:lnSpc>
            </a:pPr>
            <a:r>
              <a:rPr lang="it-IT" sz="1700" dirty="0"/>
              <a:t>Esiste una relazione tra la copertura mediatica della pandemia (uso del dispositivo cellulare) e i livelli di </a:t>
            </a:r>
            <a:r>
              <a:rPr lang="it-IT" sz="1700" dirty="0">
                <a:solidFill>
                  <a:schemeClr val="accent1">
                    <a:lumMod val="75000"/>
                  </a:schemeClr>
                </a:solidFill>
              </a:rPr>
              <a:t>ansia</a:t>
            </a:r>
            <a:r>
              <a:rPr lang="it-IT" sz="1700" dirty="0"/>
              <a:t> percepiti dagli studenti (Stati Uniti, Cleveland 2021) </a:t>
            </a:r>
          </a:p>
          <a:p>
            <a:pPr lvl="1">
              <a:lnSpc>
                <a:spcPct val="170000"/>
              </a:lnSpc>
            </a:pPr>
            <a:r>
              <a:rPr lang="it-IT" sz="1700" dirty="0"/>
              <a:t>L’aumento della fruizione di tv e videogame, ma non dei social media, è associato a un’accresciuta </a:t>
            </a:r>
            <a:r>
              <a:rPr lang="it-IT" sz="1700" dirty="0">
                <a:solidFill>
                  <a:schemeClr val="accent1">
                    <a:lumMod val="75000"/>
                  </a:schemeClr>
                </a:solidFill>
              </a:rPr>
              <a:t>preoccupazione per la società </a:t>
            </a:r>
            <a:r>
              <a:rPr lang="it-IT" sz="1700" dirty="0"/>
              <a:t>(Stati Uniti, Fraser et al. 2021). </a:t>
            </a:r>
          </a:p>
        </p:txBody>
      </p:sp>
    </p:spTree>
    <p:extLst>
      <p:ext uri="{BB962C8B-B14F-4D97-AF65-F5344CB8AC3E}">
        <p14:creationId xmlns:p14="http://schemas.microsoft.com/office/powerpoint/2010/main" val="37660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531C2-9561-4E4B-B3EC-A35DB35D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7D55A-9145-2F43-9261-7034D3457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800" b="1" dirty="0">
                <a:solidFill>
                  <a:srgbClr val="002060"/>
                </a:solidFill>
              </a:rPr>
              <a:t>Tema: Salute e Social media</a:t>
            </a:r>
          </a:p>
          <a:p>
            <a:pPr lvl="1">
              <a:lnSpc>
                <a:spcPct val="170000"/>
              </a:lnSpc>
            </a:pPr>
            <a:r>
              <a:rPr lang="it-IT" sz="1900" dirty="0"/>
              <a:t>Importanza delle </a:t>
            </a:r>
            <a:r>
              <a:rPr lang="it-IT" sz="1900" dirty="0">
                <a:solidFill>
                  <a:schemeClr val="accent1">
                    <a:lumMod val="75000"/>
                  </a:schemeClr>
                </a:solidFill>
              </a:rPr>
              <a:t>condizioni di partenza </a:t>
            </a:r>
            <a:r>
              <a:rPr lang="it-IT" sz="1500" dirty="0"/>
              <a:t>(Stati Uniti, Fraser et al. 2021)</a:t>
            </a:r>
            <a:r>
              <a:rPr lang="it-IT" sz="1900" dirty="0"/>
              <a:t>: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sz="1600" dirty="0"/>
              <a:t>tra chi soffre poco di ansia l’uso dei social media aumenta la preoccupazione per il proprio futuro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sz="1600" dirty="0"/>
              <a:t>tra chi soffre di elevati livelli di ansia, l’uso dei social media aumenta la preoccupazione per la società in generale</a:t>
            </a:r>
          </a:p>
          <a:p>
            <a:pPr lvl="1">
              <a:lnSpc>
                <a:spcPct val="170000"/>
              </a:lnSpc>
            </a:pPr>
            <a:r>
              <a:rPr lang="it-IT" sz="1900" dirty="0"/>
              <a:t>Importanza delle differenze di </a:t>
            </a:r>
            <a:r>
              <a:rPr lang="it-IT" sz="1900" dirty="0">
                <a:solidFill>
                  <a:schemeClr val="accent1">
                    <a:lumMod val="75000"/>
                  </a:schemeClr>
                </a:solidFill>
              </a:rPr>
              <a:t>genere</a:t>
            </a:r>
            <a:r>
              <a:rPr lang="it-IT" sz="1900" dirty="0"/>
              <a:t>:</a:t>
            </a:r>
          </a:p>
          <a:p>
            <a:pPr lvl="2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it-IT" sz="1600" dirty="0"/>
              <a:t>l’uso maggiore dei social media si associa più frequentemente tra le ragazze che tra i ragazzi a una percezione più negativa sui loro livelli di stress e sui risultati accademici (Canada, </a:t>
            </a:r>
            <a:r>
              <a:rPr lang="it-IT" sz="1600" dirty="0" err="1"/>
              <a:t>Prowse</a:t>
            </a:r>
            <a:r>
              <a:rPr lang="it-IT" sz="1600" dirty="0"/>
              <a:t> et al. 2021). </a:t>
            </a:r>
          </a:p>
          <a:p>
            <a:pPr>
              <a:lnSpc>
                <a:spcPct val="17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4752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531C2-9561-4E4B-B3EC-A35DB35D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7D55A-9145-2F43-9261-7034D3457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200" b="1" dirty="0">
                <a:solidFill>
                  <a:srgbClr val="002060"/>
                </a:solidFill>
              </a:rPr>
              <a:t>Tema: Salute e Percezione delle politiche</a:t>
            </a:r>
          </a:p>
          <a:p>
            <a:pPr lvl="1">
              <a:lnSpc>
                <a:spcPct val="170000"/>
              </a:lnSpc>
            </a:pPr>
            <a:r>
              <a:rPr lang="it-IT" sz="1700" dirty="0"/>
              <a:t>Maggiore è la </a:t>
            </a:r>
            <a:r>
              <a:rPr lang="it-IT" sz="1700" dirty="0">
                <a:solidFill>
                  <a:schemeClr val="accent1">
                    <a:lumMod val="75000"/>
                  </a:schemeClr>
                </a:solidFill>
              </a:rPr>
              <a:t>percezione di inadeguatezza delle politiche attuate</a:t>
            </a:r>
            <a:r>
              <a:rPr lang="it-IT" sz="1700" dirty="0"/>
              <a:t>, maggiore risulta l’impatto della pandemia sull’ansia (Stati Uniti, Jackson e Williams 2021)</a:t>
            </a:r>
          </a:p>
        </p:txBody>
      </p:sp>
    </p:spTree>
    <p:extLst>
      <p:ext uri="{BB962C8B-B14F-4D97-AF65-F5344CB8AC3E}">
        <p14:creationId xmlns:p14="http://schemas.microsoft.com/office/powerpoint/2010/main" val="4236481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E9115-4270-334D-A71C-7B71612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implicazioni per le nuove generazioni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BE76A-E002-F64B-9311-1088A2D3F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it-IT" sz="2400" b="1" dirty="0">
                <a:solidFill>
                  <a:srgbClr val="002060"/>
                </a:solidFill>
              </a:rPr>
              <a:t>Tema: Lavoro</a:t>
            </a:r>
          </a:p>
          <a:p>
            <a:pPr lvl="1">
              <a:lnSpc>
                <a:spcPct val="150000"/>
              </a:lnSpc>
            </a:pPr>
            <a:r>
              <a:rPr lang="it-IT" dirty="0"/>
              <a:t>Intersezione </a:t>
            </a:r>
            <a:r>
              <a:rPr lang="it-IT" i="1" dirty="0"/>
              <a:t>complessa</a:t>
            </a:r>
            <a:r>
              <a:rPr lang="it-IT" dirty="0"/>
              <a:t> tra età, genere e livello di istruzione nell’accumularsi delle conseguenze negative della pandemia:</a:t>
            </a:r>
          </a:p>
          <a:p>
            <a:pPr lvl="2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l’incertezza economica, la disoccupazione e la sottoccupazione, accresciuta durante la pandemia, è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concentrata in gruppi più vulnerabili </a:t>
            </a:r>
            <a:r>
              <a:rPr lang="it-IT" dirty="0"/>
              <a:t>come i giovani, gli stranieri e le persone con più bassa istruzione (Stati Uniti, Lee et al. 2021) </a:t>
            </a:r>
          </a:p>
          <a:p>
            <a:pPr lvl="2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it-IT" dirty="0"/>
              <a:t>Negli Stati Uniti, il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divario di genere </a:t>
            </a:r>
            <a:r>
              <a:rPr lang="it-IT" dirty="0"/>
              <a:t>ha caratterizzato soprattutto la fase iniziale della crisi pandemica, andandosi poi ad assottigliare fino all’estate del 2021 e addirittura poi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rovesciandosi in alcune classi d’età </a:t>
            </a:r>
            <a:r>
              <a:rPr lang="it-IT" dirty="0"/>
              <a:t>(teenager, 20-24) (Falk et al. 2021)</a:t>
            </a:r>
          </a:p>
        </p:txBody>
      </p:sp>
    </p:spTree>
    <p:extLst>
      <p:ext uri="{BB962C8B-B14F-4D97-AF65-F5344CB8AC3E}">
        <p14:creationId xmlns:p14="http://schemas.microsoft.com/office/powerpoint/2010/main" val="3043375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1358</TotalTime>
  <Words>1707</Words>
  <Application>Microsoft Macintosh PowerPoint</Application>
  <PresentationFormat>On-screen Show (16:9)</PresentationFormat>
  <Paragraphs>93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Tema di Office</vt:lpstr>
      <vt:lpstr>PowerPoint Presentation</vt:lpstr>
      <vt:lpstr>PowerPoint Presentation</vt:lpstr>
      <vt:lpstr>Le implicazioni per le nuove generazioni</vt:lpstr>
      <vt:lpstr>PowerPoint Presentation</vt:lpstr>
      <vt:lpstr>Le implicazioni per le nuove generazioni</vt:lpstr>
      <vt:lpstr>Le implicazioni per le nuove generazioni</vt:lpstr>
      <vt:lpstr>Le implicazioni per le nuove generazioni</vt:lpstr>
      <vt:lpstr>Le implicazioni per le nuove generazioni</vt:lpstr>
      <vt:lpstr>Le implicazioni per le nuove generazioni</vt:lpstr>
      <vt:lpstr>Le implicazioni per le nuove generazioni</vt:lpstr>
      <vt:lpstr>Le implicazioni per le nuove generazioni</vt:lpstr>
      <vt:lpstr>Le implicazioni per le nuove generazioni</vt:lpstr>
      <vt:lpstr>Le implicazioni per le nuove generazioni</vt:lpstr>
      <vt:lpstr>L’impatto sulla fecondità</vt:lpstr>
      <vt:lpstr>L’impatto sulla fecondità</vt:lpstr>
      <vt:lpstr>Effetti Indiretti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Convegno</dc:title>
  <dc:creator>Utente di Microsoft Office</dc:creator>
  <cp:lastModifiedBy>Chiara Comolli</cp:lastModifiedBy>
  <cp:revision>190</cp:revision>
  <cp:lastPrinted>2022-02-15T16:00:02Z</cp:lastPrinted>
  <dcterms:created xsi:type="dcterms:W3CDTF">2020-05-12T14:09:54Z</dcterms:created>
  <dcterms:modified xsi:type="dcterms:W3CDTF">2022-02-15T16:00:06Z</dcterms:modified>
</cp:coreProperties>
</file>